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41.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0.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tags/tag10.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1.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2.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17.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74" r:id="rId2"/>
    <p:sldId id="275" r:id="rId3"/>
    <p:sldId id="273" r:id="rId4"/>
    <p:sldId id="279" r:id="rId5"/>
    <p:sldId id="292" r:id="rId6"/>
    <p:sldId id="281" r:id="rId7"/>
    <p:sldId id="282" r:id="rId8"/>
    <p:sldId id="276" r:id="rId9"/>
    <p:sldId id="257" r:id="rId10"/>
    <p:sldId id="278" r:id="rId11"/>
    <p:sldId id="259" r:id="rId12"/>
    <p:sldId id="258" r:id="rId13"/>
    <p:sldId id="260" r:id="rId14"/>
    <p:sldId id="271" r:id="rId15"/>
    <p:sldId id="264" r:id="rId16"/>
    <p:sldId id="272" r:id="rId17"/>
    <p:sldId id="265" r:id="rId18"/>
    <p:sldId id="266" r:id="rId19"/>
    <p:sldId id="268" r:id="rId20"/>
    <p:sldId id="267" r:id="rId21"/>
    <p:sldId id="269" r:id="rId22"/>
    <p:sldId id="270" r:id="rId23"/>
    <p:sldId id="277" r:id="rId24"/>
    <p:sldId id="283" r:id="rId25"/>
    <p:sldId id="284" r:id="rId26"/>
    <p:sldId id="285" r:id="rId27"/>
    <p:sldId id="304" r:id="rId28"/>
    <p:sldId id="286" r:id="rId29"/>
    <p:sldId id="305" r:id="rId30"/>
    <p:sldId id="287" r:id="rId31"/>
    <p:sldId id="288" r:id="rId32"/>
    <p:sldId id="289" r:id="rId33"/>
    <p:sldId id="290" r:id="rId34"/>
    <p:sldId id="291" r:id="rId35"/>
    <p:sldId id="293" r:id="rId36"/>
    <p:sldId id="294" r:id="rId37"/>
    <p:sldId id="295" r:id="rId38"/>
    <p:sldId id="296" r:id="rId39"/>
    <p:sldId id="297" r:id="rId40"/>
    <p:sldId id="298" r:id="rId41"/>
    <p:sldId id="299" r:id="rId42"/>
    <p:sldId id="300" r:id="rId43"/>
    <p:sldId id="301" r:id="rId44"/>
    <p:sldId id="302" r:id="rId45"/>
    <p:sldId id="303" r:id="rId4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8891" autoAdjust="0"/>
  </p:normalViewPr>
  <p:slideViewPr>
    <p:cSldViewPr snapToGrid="0" snapToObjects="1">
      <p:cViewPr>
        <p:scale>
          <a:sx n="90" d="100"/>
          <a:sy n="90" d="100"/>
        </p:scale>
        <p:origin x="-7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33A90C-BF8C-3445-BFDF-DFCFCFDD92E0}"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483FFC52-8CB6-E948-94A3-42F296FA9CEE}">
      <dgm:prSet phldrT="[Text]" custT="1"/>
      <dgm:spPr/>
      <dgm:t>
        <a:bodyPr/>
        <a:lstStyle/>
        <a:p>
          <a:r>
            <a:rPr lang="en-US" sz="1800" b="1" dirty="0" smtClean="0"/>
            <a:t>Care &amp; Feeding Offices</a:t>
          </a:r>
          <a:endParaRPr lang="en-US" sz="1800" b="1" dirty="0"/>
        </a:p>
      </dgm:t>
    </dgm:pt>
    <dgm:pt modelId="{ACE4422F-96AF-7244-9832-463FC442E710}" type="parTrans" cxnId="{ADA872EC-09CE-C849-89E4-A8480AA4059F}">
      <dgm:prSet/>
      <dgm:spPr/>
      <dgm:t>
        <a:bodyPr/>
        <a:lstStyle/>
        <a:p>
          <a:endParaRPr lang="en-US"/>
        </a:p>
      </dgm:t>
    </dgm:pt>
    <dgm:pt modelId="{D0237AA0-D6A7-364B-9BAC-CBDF8C2EAD2A}" type="sibTrans" cxnId="{ADA872EC-09CE-C849-89E4-A8480AA4059F}">
      <dgm:prSet/>
      <dgm:spPr/>
      <dgm:t>
        <a:bodyPr/>
        <a:lstStyle/>
        <a:p>
          <a:endParaRPr lang="en-US"/>
        </a:p>
      </dgm:t>
    </dgm:pt>
    <dgm:pt modelId="{415954FF-DF62-814B-A3D6-16FAEC6A09A1}">
      <dgm:prSet phldrT="[Text]"/>
      <dgm:spPr/>
      <dgm:t>
        <a:bodyPr/>
        <a:lstStyle/>
        <a:p>
          <a:r>
            <a:rPr lang="en-US" dirty="0" smtClean="0"/>
            <a:t>Correspondence</a:t>
          </a:r>
          <a:endParaRPr lang="en-US" dirty="0"/>
        </a:p>
      </dgm:t>
    </dgm:pt>
    <dgm:pt modelId="{F290D506-ECEA-804A-9540-8B052A88D6B4}" type="parTrans" cxnId="{44675085-F00B-5246-BF63-0106F19548C6}">
      <dgm:prSet/>
      <dgm:spPr/>
      <dgm:t>
        <a:bodyPr/>
        <a:lstStyle/>
        <a:p>
          <a:endParaRPr lang="en-US"/>
        </a:p>
      </dgm:t>
    </dgm:pt>
    <dgm:pt modelId="{DF218AF7-5A3D-2142-9171-3680EF0453C1}" type="sibTrans" cxnId="{44675085-F00B-5246-BF63-0106F19548C6}">
      <dgm:prSet/>
      <dgm:spPr/>
      <dgm:t>
        <a:bodyPr/>
        <a:lstStyle/>
        <a:p>
          <a:endParaRPr lang="en-US"/>
        </a:p>
      </dgm:t>
    </dgm:pt>
    <dgm:pt modelId="{F16D45A4-465D-3149-95CC-0C8002F28776}">
      <dgm:prSet phldrT="[Text]"/>
      <dgm:spPr/>
      <dgm:t>
        <a:bodyPr/>
        <a:lstStyle/>
        <a:p>
          <a:r>
            <a:rPr lang="en-US" dirty="0" smtClean="0"/>
            <a:t>Staff Secretary</a:t>
          </a:r>
          <a:endParaRPr lang="en-US" dirty="0"/>
        </a:p>
      </dgm:t>
    </dgm:pt>
    <dgm:pt modelId="{32256376-A8F1-9944-AC3F-C4D46A6B7132}" type="parTrans" cxnId="{DE63DA66-0CE3-2945-99FF-AF5C97C64ECF}">
      <dgm:prSet/>
      <dgm:spPr/>
      <dgm:t>
        <a:bodyPr/>
        <a:lstStyle/>
        <a:p>
          <a:endParaRPr lang="en-US"/>
        </a:p>
      </dgm:t>
    </dgm:pt>
    <dgm:pt modelId="{1B5DB450-8B6C-4E44-BF23-6DFA3DE6C0F4}" type="sibTrans" cxnId="{DE63DA66-0CE3-2945-99FF-AF5C97C64ECF}">
      <dgm:prSet/>
      <dgm:spPr/>
      <dgm:t>
        <a:bodyPr/>
        <a:lstStyle/>
        <a:p>
          <a:endParaRPr lang="en-US"/>
        </a:p>
      </dgm:t>
    </dgm:pt>
    <dgm:pt modelId="{69229CF7-BC72-054F-9250-184047542D87}">
      <dgm:prSet phldrT="[Text]" custT="1"/>
      <dgm:spPr/>
      <dgm:t>
        <a:bodyPr/>
        <a:lstStyle/>
        <a:p>
          <a:r>
            <a:rPr lang="en-US" sz="1800" b="1" dirty="0" smtClean="0"/>
            <a:t>Policy </a:t>
          </a:r>
        </a:p>
        <a:p>
          <a:r>
            <a:rPr lang="en-US" sz="1800" b="1" dirty="0" smtClean="0"/>
            <a:t>Offices</a:t>
          </a:r>
          <a:endParaRPr lang="en-US" sz="1800" b="1" dirty="0"/>
        </a:p>
      </dgm:t>
    </dgm:pt>
    <dgm:pt modelId="{B4E4614E-6FD3-A544-885B-24F2C3CE481A}" type="parTrans" cxnId="{AB02AD53-A2FD-A44C-85AA-7FBE8A13C10E}">
      <dgm:prSet/>
      <dgm:spPr/>
      <dgm:t>
        <a:bodyPr/>
        <a:lstStyle/>
        <a:p>
          <a:endParaRPr lang="en-US"/>
        </a:p>
      </dgm:t>
    </dgm:pt>
    <dgm:pt modelId="{C9952E1C-A690-B045-8C72-4E5B146B579D}" type="sibTrans" cxnId="{AB02AD53-A2FD-A44C-85AA-7FBE8A13C10E}">
      <dgm:prSet/>
      <dgm:spPr/>
      <dgm:t>
        <a:bodyPr/>
        <a:lstStyle/>
        <a:p>
          <a:endParaRPr lang="en-US"/>
        </a:p>
      </dgm:t>
    </dgm:pt>
    <dgm:pt modelId="{625BCB82-7809-5247-BD3B-74FB21B43A3D}">
      <dgm:prSet phldrT="[Text]"/>
      <dgm:spPr/>
      <dgm:t>
        <a:bodyPr/>
        <a:lstStyle/>
        <a:p>
          <a:r>
            <a:rPr lang="en-US" dirty="0" smtClean="0"/>
            <a:t>National Security</a:t>
          </a:r>
          <a:endParaRPr lang="en-US" dirty="0"/>
        </a:p>
      </dgm:t>
    </dgm:pt>
    <dgm:pt modelId="{91204D38-4B26-D042-8AE3-4EB38D89E9A3}" type="parTrans" cxnId="{F1729D4C-586A-4D42-AD67-815BAACCB506}">
      <dgm:prSet/>
      <dgm:spPr/>
      <dgm:t>
        <a:bodyPr/>
        <a:lstStyle/>
        <a:p>
          <a:endParaRPr lang="en-US"/>
        </a:p>
      </dgm:t>
    </dgm:pt>
    <dgm:pt modelId="{5CF0B6B9-889E-2D44-9F4C-F11B4FB4D48B}" type="sibTrans" cxnId="{F1729D4C-586A-4D42-AD67-815BAACCB506}">
      <dgm:prSet/>
      <dgm:spPr/>
      <dgm:t>
        <a:bodyPr/>
        <a:lstStyle/>
        <a:p>
          <a:endParaRPr lang="en-US"/>
        </a:p>
      </dgm:t>
    </dgm:pt>
    <dgm:pt modelId="{0B1DF8CF-B45B-624A-AF81-A90559660910}">
      <dgm:prSet phldrT="[Text]" custT="1"/>
      <dgm:spPr/>
      <dgm:t>
        <a:bodyPr/>
        <a:lstStyle/>
        <a:p>
          <a:r>
            <a:rPr lang="en-US" sz="1800" b="1" dirty="0" smtClean="0"/>
            <a:t>Packaging &amp; Selling Offices</a:t>
          </a:r>
          <a:endParaRPr lang="en-US" sz="1800" b="1" dirty="0"/>
        </a:p>
      </dgm:t>
    </dgm:pt>
    <dgm:pt modelId="{A19CB9D7-4B35-C248-BCE1-641619FB5809}" type="parTrans" cxnId="{DEFEDDED-8E0B-BB4D-9BE9-66892472D21F}">
      <dgm:prSet/>
      <dgm:spPr/>
      <dgm:t>
        <a:bodyPr/>
        <a:lstStyle/>
        <a:p>
          <a:endParaRPr lang="en-US"/>
        </a:p>
      </dgm:t>
    </dgm:pt>
    <dgm:pt modelId="{1A21A397-373E-0544-A6BE-6E7124E85713}" type="sibTrans" cxnId="{DEFEDDED-8E0B-BB4D-9BE9-66892472D21F}">
      <dgm:prSet/>
      <dgm:spPr/>
      <dgm:t>
        <a:bodyPr/>
        <a:lstStyle/>
        <a:p>
          <a:endParaRPr lang="en-US"/>
        </a:p>
      </dgm:t>
    </dgm:pt>
    <dgm:pt modelId="{C1585EC9-B89F-DE40-8D82-FF32784DFE67}">
      <dgm:prSet phldrT="[Text]"/>
      <dgm:spPr/>
      <dgm:t>
        <a:bodyPr/>
        <a:lstStyle/>
        <a:p>
          <a:r>
            <a:rPr lang="en-US" dirty="0" smtClean="0"/>
            <a:t>Legislative Affairs</a:t>
          </a:r>
          <a:endParaRPr lang="en-US" dirty="0"/>
        </a:p>
      </dgm:t>
    </dgm:pt>
    <dgm:pt modelId="{91C19FDE-A40C-2546-B648-0AE96E63C735}" type="parTrans" cxnId="{6D6AF5F4-4270-D946-855F-8A8CB39BABA1}">
      <dgm:prSet/>
      <dgm:spPr/>
      <dgm:t>
        <a:bodyPr/>
        <a:lstStyle/>
        <a:p>
          <a:endParaRPr lang="en-US"/>
        </a:p>
      </dgm:t>
    </dgm:pt>
    <dgm:pt modelId="{64DCB272-E528-164C-9AB5-39EAA4C778D1}" type="sibTrans" cxnId="{6D6AF5F4-4270-D946-855F-8A8CB39BABA1}">
      <dgm:prSet/>
      <dgm:spPr/>
      <dgm:t>
        <a:bodyPr/>
        <a:lstStyle/>
        <a:p>
          <a:endParaRPr lang="en-US"/>
        </a:p>
      </dgm:t>
    </dgm:pt>
    <dgm:pt modelId="{DDC6FD56-C22A-FB4F-B5CA-C463601D5CD4}">
      <dgm:prSet phldrT="[Text]"/>
      <dgm:spPr/>
      <dgm:t>
        <a:bodyPr/>
        <a:lstStyle/>
        <a:p>
          <a:r>
            <a:rPr lang="en-US" dirty="0" smtClean="0"/>
            <a:t>Office of the Press Secretary</a:t>
          </a:r>
          <a:endParaRPr lang="en-US" dirty="0"/>
        </a:p>
      </dgm:t>
    </dgm:pt>
    <dgm:pt modelId="{A33B07DA-1287-7D4C-8DC5-EAF205DA81F5}" type="parTrans" cxnId="{9E60B351-2EBD-E548-9BE9-B493DD4BF1DA}">
      <dgm:prSet/>
      <dgm:spPr/>
      <dgm:t>
        <a:bodyPr/>
        <a:lstStyle/>
        <a:p>
          <a:endParaRPr lang="en-US"/>
        </a:p>
      </dgm:t>
    </dgm:pt>
    <dgm:pt modelId="{BDE0AF2D-3D7B-F94D-BBAD-028866BC05B0}" type="sibTrans" cxnId="{9E60B351-2EBD-E548-9BE9-B493DD4BF1DA}">
      <dgm:prSet/>
      <dgm:spPr/>
      <dgm:t>
        <a:bodyPr/>
        <a:lstStyle/>
        <a:p>
          <a:endParaRPr lang="en-US"/>
        </a:p>
      </dgm:t>
    </dgm:pt>
    <dgm:pt modelId="{2FAB6247-AC7C-3B49-A129-148CE2EE0BD5}">
      <dgm:prSet phldrT="[Text]"/>
      <dgm:spPr/>
      <dgm:t>
        <a:bodyPr/>
        <a:lstStyle/>
        <a:p>
          <a:r>
            <a:rPr lang="en-US" dirty="0" smtClean="0"/>
            <a:t>Scheduling</a:t>
          </a:r>
          <a:endParaRPr lang="en-US" dirty="0"/>
        </a:p>
      </dgm:t>
    </dgm:pt>
    <dgm:pt modelId="{04356EC5-13C5-0C40-BE9A-48F66C28CFD0}" type="parTrans" cxnId="{205A6D8A-4C1A-BF4A-A109-708E4D892D09}">
      <dgm:prSet/>
      <dgm:spPr/>
      <dgm:t>
        <a:bodyPr/>
        <a:lstStyle/>
        <a:p>
          <a:endParaRPr lang="en-US"/>
        </a:p>
      </dgm:t>
    </dgm:pt>
    <dgm:pt modelId="{D927E914-F729-5C46-BCFF-FDAD798C5620}" type="sibTrans" cxnId="{205A6D8A-4C1A-BF4A-A109-708E4D892D09}">
      <dgm:prSet/>
      <dgm:spPr/>
      <dgm:t>
        <a:bodyPr/>
        <a:lstStyle/>
        <a:p>
          <a:endParaRPr lang="en-US"/>
        </a:p>
      </dgm:t>
    </dgm:pt>
    <dgm:pt modelId="{1C224AAC-6CD0-0541-9714-965AC0AA27A7}">
      <dgm:prSet phldrT="[Text]"/>
      <dgm:spPr/>
      <dgm:t>
        <a:bodyPr/>
        <a:lstStyle/>
        <a:p>
          <a:r>
            <a:rPr lang="en-US" dirty="0" smtClean="0"/>
            <a:t>Advance</a:t>
          </a:r>
          <a:endParaRPr lang="en-US" dirty="0"/>
        </a:p>
      </dgm:t>
    </dgm:pt>
    <dgm:pt modelId="{1CBC7DB6-E63D-DF4E-8202-B2091D7EF227}" type="parTrans" cxnId="{B52DF0F3-6D0B-F544-920C-543812C1A93D}">
      <dgm:prSet/>
      <dgm:spPr/>
      <dgm:t>
        <a:bodyPr/>
        <a:lstStyle/>
        <a:p>
          <a:endParaRPr lang="en-US"/>
        </a:p>
      </dgm:t>
    </dgm:pt>
    <dgm:pt modelId="{5F347112-79DD-034A-A6BA-763B25357A92}" type="sibTrans" cxnId="{B52DF0F3-6D0B-F544-920C-543812C1A93D}">
      <dgm:prSet/>
      <dgm:spPr/>
      <dgm:t>
        <a:bodyPr/>
        <a:lstStyle/>
        <a:p>
          <a:endParaRPr lang="en-US"/>
        </a:p>
      </dgm:t>
    </dgm:pt>
    <dgm:pt modelId="{E45F104B-7482-9F48-B166-EC63C719D02B}">
      <dgm:prSet phldrT="[Text]"/>
      <dgm:spPr/>
      <dgm:t>
        <a:bodyPr/>
        <a:lstStyle/>
        <a:p>
          <a:r>
            <a:rPr lang="en-US" dirty="0" smtClean="0"/>
            <a:t>Speechwriting &amp; Research</a:t>
          </a:r>
          <a:endParaRPr lang="en-US" dirty="0"/>
        </a:p>
      </dgm:t>
    </dgm:pt>
    <dgm:pt modelId="{00E57F18-7669-8947-B04D-B1279AB4D121}" type="parTrans" cxnId="{7BC6F9FD-E019-324B-A698-02E7796107AA}">
      <dgm:prSet/>
      <dgm:spPr/>
      <dgm:t>
        <a:bodyPr/>
        <a:lstStyle/>
        <a:p>
          <a:endParaRPr lang="en-US"/>
        </a:p>
      </dgm:t>
    </dgm:pt>
    <dgm:pt modelId="{5F218CB6-CDFB-C940-8549-D92AE0BE6968}" type="sibTrans" cxnId="{7BC6F9FD-E019-324B-A698-02E7796107AA}">
      <dgm:prSet/>
      <dgm:spPr/>
      <dgm:t>
        <a:bodyPr/>
        <a:lstStyle/>
        <a:p>
          <a:endParaRPr lang="en-US"/>
        </a:p>
      </dgm:t>
    </dgm:pt>
    <dgm:pt modelId="{319A9691-94CD-C848-9D20-466067D192F7}">
      <dgm:prSet phldrT="[Text]"/>
      <dgm:spPr/>
      <dgm:t>
        <a:bodyPr/>
        <a:lstStyle/>
        <a:p>
          <a:r>
            <a:rPr lang="en-US" dirty="0" smtClean="0"/>
            <a:t>Personnel</a:t>
          </a:r>
          <a:endParaRPr lang="en-US" dirty="0"/>
        </a:p>
      </dgm:t>
    </dgm:pt>
    <dgm:pt modelId="{05599289-6511-904F-81BE-23007F5D793E}" type="parTrans" cxnId="{719C87C3-8127-7240-8C85-25421B288669}">
      <dgm:prSet/>
      <dgm:spPr/>
      <dgm:t>
        <a:bodyPr/>
        <a:lstStyle/>
        <a:p>
          <a:endParaRPr lang="en-US"/>
        </a:p>
      </dgm:t>
    </dgm:pt>
    <dgm:pt modelId="{80025FFC-BAF1-BD43-A994-5BD3E0B8889D}" type="sibTrans" cxnId="{719C87C3-8127-7240-8C85-25421B288669}">
      <dgm:prSet/>
      <dgm:spPr/>
      <dgm:t>
        <a:bodyPr/>
        <a:lstStyle/>
        <a:p>
          <a:endParaRPr lang="en-US"/>
        </a:p>
      </dgm:t>
    </dgm:pt>
    <dgm:pt modelId="{B57FA3AB-44B9-FA42-85FA-19D04B34A3DF}">
      <dgm:prSet phldrT="[Text]"/>
      <dgm:spPr/>
      <dgm:t>
        <a:bodyPr/>
        <a:lstStyle/>
        <a:p>
          <a:r>
            <a:rPr lang="en-US" dirty="0" smtClean="0"/>
            <a:t>White House Counsel</a:t>
          </a:r>
          <a:endParaRPr lang="en-US" dirty="0"/>
        </a:p>
      </dgm:t>
    </dgm:pt>
    <dgm:pt modelId="{4B690F04-7AAB-DD47-B656-C6DB3F3B7B54}" type="parTrans" cxnId="{A90F04FC-0E80-BB4F-BFAD-C84D21193FB2}">
      <dgm:prSet/>
      <dgm:spPr/>
      <dgm:t>
        <a:bodyPr/>
        <a:lstStyle/>
        <a:p>
          <a:endParaRPr lang="en-US"/>
        </a:p>
      </dgm:t>
    </dgm:pt>
    <dgm:pt modelId="{A67718A2-09A9-454C-A492-06E6B35DDA26}" type="sibTrans" cxnId="{A90F04FC-0E80-BB4F-BFAD-C84D21193FB2}">
      <dgm:prSet/>
      <dgm:spPr/>
      <dgm:t>
        <a:bodyPr/>
        <a:lstStyle/>
        <a:p>
          <a:endParaRPr lang="en-US"/>
        </a:p>
      </dgm:t>
    </dgm:pt>
    <dgm:pt modelId="{E436CE7D-EFD6-BB4F-92DA-0B3E5E315B16}">
      <dgm:prSet phldrT="[Text]"/>
      <dgm:spPr/>
      <dgm:t>
        <a:bodyPr/>
        <a:lstStyle/>
        <a:p>
          <a:r>
            <a:rPr lang="en-US" dirty="0" smtClean="0"/>
            <a:t>Cabinet Liaison</a:t>
          </a:r>
          <a:endParaRPr lang="en-US" dirty="0"/>
        </a:p>
      </dgm:t>
    </dgm:pt>
    <dgm:pt modelId="{8FE09B8C-D286-A141-8C0B-BB28CFF1D8B1}" type="parTrans" cxnId="{D21BC813-33E1-2B40-BB3F-73D4CDAB370B}">
      <dgm:prSet/>
      <dgm:spPr/>
      <dgm:t>
        <a:bodyPr/>
        <a:lstStyle/>
        <a:p>
          <a:endParaRPr lang="en-US"/>
        </a:p>
      </dgm:t>
    </dgm:pt>
    <dgm:pt modelId="{9AC31FE3-3657-E54A-AC3B-0317A0B8E2A3}" type="sibTrans" cxnId="{D21BC813-33E1-2B40-BB3F-73D4CDAB370B}">
      <dgm:prSet/>
      <dgm:spPr/>
      <dgm:t>
        <a:bodyPr/>
        <a:lstStyle/>
        <a:p>
          <a:endParaRPr lang="en-US"/>
        </a:p>
      </dgm:t>
    </dgm:pt>
    <dgm:pt modelId="{2C311DF8-5974-064E-B807-1EF7C40A1A91}">
      <dgm:prSet phldrT="[Text]"/>
      <dgm:spPr/>
      <dgm:t>
        <a:bodyPr/>
        <a:lstStyle/>
        <a:p>
          <a:r>
            <a:rPr lang="en-US" dirty="0" smtClean="0"/>
            <a:t>Military Aides</a:t>
          </a:r>
          <a:endParaRPr lang="en-US" dirty="0"/>
        </a:p>
      </dgm:t>
    </dgm:pt>
    <dgm:pt modelId="{AFF828BE-25C8-9A4A-BCED-03AE6E43BC55}" type="parTrans" cxnId="{6442DA15-341E-8D4D-BD2F-0EA81B6525AB}">
      <dgm:prSet/>
      <dgm:spPr/>
      <dgm:t>
        <a:bodyPr/>
        <a:lstStyle/>
        <a:p>
          <a:endParaRPr lang="en-US"/>
        </a:p>
      </dgm:t>
    </dgm:pt>
    <dgm:pt modelId="{F9C0846A-E368-A14C-9F15-8316398D4B90}" type="sibTrans" cxnId="{6442DA15-341E-8D4D-BD2F-0EA81B6525AB}">
      <dgm:prSet/>
      <dgm:spPr/>
      <dgm:t>
        <a:bodyPr/>
        <a:lstStyle/>
        <a:p>
          <a:endParaRPr lang="en-US"/>
        </a:p>
      </dgm:t>
    </dgm:pt>
    <dgm:pt modelId="{420A5787-7115-034F-9BAB-8383E8729F84}">
      <dgm:prSet phldrT="[Text]"/>
      <dgm:spPr/>
      <dgm:t>
        <a:bodyPr/>
        <a:lstStyle/>
        <a:p>
          <a:r>
            <a:rPr lang="en-US" dirty="0" smtClean="0"/>
            <a:t>Executive Clerk</a:t>
          </a:r>
          <a:endParaRPr lang="en-US" dirty="0"/>
        </a:p>
      </dgm:t>
    </dgm:pt>
    <dgm:pt modelId="{B031A286-7BFC-8A45-A56B-E5416016769A}" type="parTrans" cxnId="{C34621D4-7687-AE49-8B52-083F53418AD9}">
      <dgm:prSet/>
      <dgm:spPr/>
      <dgm:t>
        <a:bodyPr/>
        <a:lstStyle/>
        <a:p>
          <a:endParaRPr lang="en-US"/>
        </a:p>
      </dgm:t>
    </dgm:pt>
    <dgm:pt modelId="{2EDF1346-BD28-8D47-A3E2-19EEEFDFA399}" type="sibTrans" cxnId="{C34621D4-7687-AE49-8B52-083F53418AD9}">
      <dgm:prSet/>
      <dgm:spPr/>
      <dgm:t>
        <a:bodyPr/>
        <a:lstStyle/>
        <a:p>
          <a:endParaRPr lang="en-US"/>
        </a:p>
      </dgm:t>
    </dgm:pt>
    <dgm:pt modelId="{2D96F0CD-3D2C-C748-B6FA-814FCD3389B7}">
      <dgm:prSet phldrT="[Text]"/>
      <dgm:spPr/>
      <dgm:t>
        <a:bodyPr/>
        <a:lstStyle/>
        <a:p>
          <a:r>
            <a:rPr lang="en-US" dirty="0" smtClean="0"/>
            <a:t>Records</a:t>
          </a:r>
          <a:endParaRPr lang="en-US" dirty="0"/>
        </a:p>
      </dgm:t>
    </dgm:pt>
    <dgm:pt modelId="{849928E2-CDD4-D340-A11E-1B0C0488A8B9}" type="parTrans" cxnId="{364299D0-313F-E546-9CF5-EF4D4F1BC532}">
      <dgm:prSet/>
      <dgm:spPr/>
      <dgm:t>
        <a:bodyPr/>
        <a:lstStyle/>
        <a:p>
          <a:endParaRPr lang="en-US"/>
        </a:p>
      </dgm:t>
    </dgm:pt>
    <dgm:pt modelId="{F7AEBF1B-5819-314B-ACF4-4BB611BB04A4}" type="sibTrans" cxnId="{364299D0-313F-E546-9CF5-EF4D4F1BC532}">
      <dgm:prSet/>
      <dgm:spPr/>
      <dgm:t>
        <a:bodyPr/>
        <a:lstStyle/>
        <a:p>
          <a:endParaRPr lang="en-US"/>
        </a:p>
      </dgm:t>
    </dgm:pt>
    <dgm:pt modelId="{7E91741F-8D33-6C4D-AB97-7FFFCD10EC9D}">
      <dgm:prSet phldrT="[Text]"/>
      <dgm:spPr/>
      <dgm:t>
        <a:bodyPr/>
        <a:lstStyle/>
        <a:p>
          <a:r>
            <a:rPr lang="en-US" dirty="0" smtClean="0"/>
            <a:t>Management &amp; Administration</a:t>
          </a:r>
          <a:endParaRPr lang="en-US" dirty="0"/>
        </a:p>
      </dgm:t>
    </dgm:pt>
    <dgm:pt modelId="{44747C3E-2BF3-7A45-95D0-43CC44203B6A}" type="parTrans" cxnId="{1CA87322-8936-5C4C-9F37-1EB80E387002}">
      <dgm:prSet/>
      <dgm:spPr/>
      <dgm:t>
        <a:bodyPr/>
        <a:lstStyle/>
        <a:p>
          <a:endParaRPr lang="en-US"/>
        </a:p>
      </dgm:t>
    </dgm:pt>
    <dgm:pt modelId="{2E673C7E-3B76-BF43-A455-048BF352A569}" type="sibTrans" cxnId="{1CA87322-8936-5C4C-9F37-1EB80E387002}">
      <dgm:prSet/>
      <dgm:spPr/>
      <dgm:t>
        <a:bodyPr/>
        <a:lstStyle/>
        <a:p>
          <a:endParaRPr lang="en-US"/>
        </a:p>
      </dgm:t>
    </dgm:pt>
    <dgm:pt modelId="{205E6180-0521-834F-98EE-EADEDD73EE50}">
      <dgm:prSet phldrT="[Text]"/>
      <dgm:spPr/>
      <dgm:t>
        <a:bodyPr/>
        <a:lstStyle/>
        <a:p>
          <a:r>
            <a:rPr lang="en-US" dirty="0" smtClean="0"/>
            <a:t>Economic Policy</a:t>
          </a:r>
          <a:endParaRPr lang="en-US" dirty="0"/>
        </a:p>
      </dgm:t>
    </dgm:pt>
    <dgm:pt modelId="{E0C811A9-0426-8347-93F5-F80D1955240B}" type="parTrans" cxnId="{FCA48623-0072-2D4E-8B8E-A1686EA99C4A}">
      <dgm:prSet/>
      <dgm:spPr/>
      <dgm:t>
        <a:bodyPr/>
        <a:lstStyle/>
        <a:p>
          <a:endParaRPr lang="en-US"/>
        </a:p>
      </dgm:t>
    </dgm:pt>
    <dgm:pt modelId="{B5574F88-D2EE-364A-A33B-8A530189E450}" type="sibTrans" cxnId="{FCA48623-0072-2D4E-8B8E-A1686EA99C4A}">
      <dgm:prSet/>
      <dgm:spPr/>
      <dgm:t>
        <a:bodyPr/>
        <a:lstStyle/>
        <a:p>
          <a:endParaRPr lang="en-US"/>
        </a:p>
      </dgm:t>
    </dgm:pt>
    <dgm:pt modelId="{CBDFDCD5-6259-6B44-A388-7632882F15B3}">
      <dgm:prSet phldrT="[Text]"/>
      <dgm:spPr/>
      <dgm:t>
        <a:bodyPr/>
        <a:lstStyle/>
        <a:p>
          <a:r>
            <a:rPr lang="en-US" dirty="0" smtClean="0"/>
            <a:t>Domestic Policy</a:t>
          </a:r>
          <a:endParaRPr lang="en-US" dirty="0"/>
        </a:p>
      </dgm:t>
    </dgm:pt>
    <dgm:pt modelId="{2B436A29-85E5-C04A-AFDD-61553D33D045}" type="parTrans" cxnId="{B8569E29-6906-6D41-8959-E5FFD4EAD795}">
      <dgm:prSet/>
      <dgm:spPr/>
      <dgm:t>
        <a:bodyPr/>
        <a:lstStyle/>
        <a:p>
          <a:endParaRPr lang="en-US"/>
        </a:p>
      </dgm:t>
    </dgm:pt>
    <dgm:pt modelId="{7D8EAEC5-D6D6-E440-87A0-BDCD4D7D3D83}" type="sibTrans" cxnId="{B8569E29-6906-6D41-8959-E5FFD4EAD795}">
      <dgm:prSet/>
      <dgm:spPr/>
      <dgm:t>
        <a:bodyPr/>
        <a:lstStyle/>
        <a:p>
          <a:endParaRPr lang="en-US"/>
        </a:p>
      </dgm:t>
    </dgm:pt>
    <dgm:pt modelId="{55F28CB8-F6C6-A445-9034-C3568C91BFB9}">
      <dgm:prSet phldrT="[Text]"/>
      <dgm:spPr/>
      <dgm:t>
        <a:bodyPr/>
        <a:lstStyle/>
        <a:p>
          <a:r>
            <a:rPr lang="en-US" dirty="0" smtClean="0"/>
            <a:t>Communications</a:t>
          </a:r>
          <a:endParaRPr lang="en-US" dirty="0"/>
        </a:p>
      </dgm:t>
    </dgm:pt>
    <dgm:pt modelId="{91DFEFD9-5FF3-7148-902A-BB8EB709E2C1}" type="parTrans" cxnId="{7C72B27B-6F9F-A14A-B8FA-8FED2C918285}">
      <dgm:prSet/>
      <dgm:spPr/>
      <dgm:t>
        <a:bodyPr/>
        <a:lstStyle/>
        <a:p>
          <a:endParaRPr lang="en-US"/>
        </a:p>
      </dgm:t>
    </dgm:pt>
    <dgm:pt modelId="{9C12D080-B525-4E4E-A7E8-724A9D06A31E}" type="sibTrans" cxnId="{7C72B27B-6F9F-A14A-B8FA-8FED2C918285}">
      <dgm:prSet/>
      <dgm:spPr/>
      <dgm:t>
        <a:bodyPr/>
        <a:lstStyle/>
        <a:p>
          <a:endParaRPr lang="en-US"/>
        </a:p>
      </dgm:t>
    </dgm:pt>
    <dgm:pt modelId="{60707114-A08F-4241-94DC-DBB3EA90BA05}">
      <dgm:prSet phldrT="[Text]"/>
      <dgm:spPr/>
      <dgm:t>
        <a:bodyPr/>
        <a:lstStyle/>
        <a:p>
          <a:r>
            <a:rPr lang="en-US" dirty="0" smtClean="0"/>
            <a:t>Public Engagement</a:t>
          </a:r>
          <a:endParaRPr lang="en-US" dirty="0"/>
        </a:p>
      </dgm:t>
    </dgm:pt>
    <dgm:pt modelId="{6B310A52-B5B6-CB4D-815D-43E2F3067282}" type="parTrans" cxnId="{8A8E31C4-C91A-2940-A98F-2AD88D13B852}">
      <dgm:prSet/>
      <dgm:spPr/>
      <dgm:t>
        <a:bodyPr/>
        <a:lstStyle/>
        <a:p>
          <a:endParaRPr lang="en-US"/>
        </a:p>
      </dgm:t>
    </dgm:pt>
    <dgm:pt modelId="{42185596-BDF7-F44F-8AE1-CEE4EC3D99AB}" type="sibTrans" cxnId="{8A8E31C4-C91A-2940-A98F-2AD88D13B852}">
      <dgm:prSet/>
      <dgm:spPr/>
      <dgm:t>
        <a:bodyPr/>
        <a:lstStyle/>
        <a:p>
          <a:endParaRPr lang="en-US"/>
        </a:p>
      </dgm:t>
    </dgm:pt>
    <dgm:pt modelId="{AEFF5CEE-6BC2-CB4F-9BFB-3687940EF6EB}">
      <dgm:prSet phldrT="[Text]"/>
      <dgm:spPr/>
      <dgm:t>
        <a:bodyPr/>
        <a:lstStyle/>
        <a:p>
          <a:r>
            <a:rPr lang="en-US" dirty="0" smtClean="0"/>
            <a:t>Intergovernmental Affairs</a:t>
          </a:r>
          <a:endParaRPr lang="en-US" dirty="0"/>
        </a:p>
      </dgm:t>
    </dgm:pt>
    <dgm:pt modelId="{74C5CF64-1D4F-5649-905D-1D9807C4C9EE}" type="parTrans" cxnId="{EEE41B3F-EFD7-ED43-88F9-92D2CE8ED9DB}">
      <dgm:prSet/>
      <dgm:spPr/>
      <dgm:t>
        <a:bodyPr/>
        <a:lstStyle/>
        <a:p>
          <a:endParaRPr lang="en-US"/>
        </a:p>
      </dgm:t>
    </dgm:pt>
    <dgm:pt modelId="{229F0A73-D0E5-7649-AD1D-7B4B83C64014}" type="sibTrans" cxnId="{EEE41B3F-EFD7-ED43-88F9-92D2CE8ED9DB}">
      <dgm:prSet/>
      <dgm:spPr/>
      <dgm:t>
        <a:bodyPr/>
        <a:lstStyle/>
        <a:p>
          <a:endParaRPr lang="en-US"/>
        </a:p>
      </dgm:t>
    </dgm:pt>
    <dgm:pt modelId="{11946E7E-F6B1-3540-8CBA-23728B3D47DE}">
      <dgm:prSet phldrT="[Text]"/>
      <dgm:spPr/>
      <dgm:t>
        <a:bodyPr/>
        <a:lstStyle/>
        <a:p>
          <a:r>
            <a:rPr lang="en-US" dirty="0" smtClean="0"/>
            <a:t>Political Affairs</a:t>
          </a:r>
          <a:endParaRPr lang="en-US" dirty="0"/>
        </a:p>
      </dgm:t>
    </dgm:pt>
    <dgm:pt modelId="{3BC58A98-5877-2B44-8A14-E44BBF6DAFC8}" type="parTrans" cxnId="{2767BEA3-E15A-1642-8098-30F6805BBC0E}">
      <dgm:prSet/>
      <dgm:spPr/>
      <dgm:t>
        <a:bodyPr/>
        <a:lstStyle/>
        <a:p>
          <a:endParaRPr lang="en-US"/>
        </a:p>
      </dgm:t>
    </dgm:pt>
    <dgm:pt modelId="{50C33675-36D4-1C48-ABE7-643CAE897875}" type="sibTrans" cxnId="{2767BEA3-E15A-1642-8098-30F6805BBC0E}">
      <dgm:prSet/>
      <dgm:spPr/>
      <dgm:t>
        <a:bodyPr/>
        <a:lstStyle/>
        <a:p>
          <a:endParaRPr lang="en-US"/>
        </a:p>
      </dgm:t>
    </dgm:pt>
    <dgm:pt modelId="{8E393AA6-F69A-2B4E-A034-E6623A586C01}" type="pres">
      <dgm:prSet presAssocID="{C933A90C-BF8C-3445-BFDF-DFCFCFDD92E0}" presName="Name0" presStyleCnt="0">
        <dgm:presLayoutVars>
          <dgm:dir/>
          <dgm:animLvl val="lvl"/>
          <dgm:resizeHandles val="exact"/>
        </dgm:presLayoutVars>
      </dgm:prSet>
      <dgm:spPr/>
      <dgm:t>
        <a:bodyPr/>
        <a:lstStyle/>
        <a:p>
          <a:endParaRPr lang="en-US"/>
        </a:p>
      </dgm:t>
    </dgm:pt>
    <dgm:pt modelId="{32F970C8-8BA2-1140-BC90-762E581907B9}" type="pres">
      <dgm:prSet presAssocID="{483FFC52-8CB6-E948-94A3-42F296FA9CEE}" presName="composite" presStyleCnt="0"/>
      <dgm:spPr/>
    </dgm:pt>
    <dgm:pt modelId="{BFB000F8-B33D-F142-B249-070E283C5F49}" type="pres">
      <dgm:prSet presAssocID="{483FFC52-8CB6-E948-94A3-42F296FA9CEE}" presName="parTx" presStyleLbl="alignNode1" presStyleIdx="0" presStyleCnt="3">
        <dgm:presLayoutVars>
          <dgm:chMax val="0"/>
          <dgm:chPref val="0"/>
          <dgm:bulletEnabled val="1"/>
        </dgm:presLayoutVars>
      </dgm:prSet>
      <dgm:spPr/>
      <dgm:t>
        <a:bodyPr/>
        <a:lstStyle/>
        <a:p>
          <a:endParaRPr lang="en-US"/>
        </a:p>
      </dgm:t>
    </dgm:pt>
    <dgm:pt modelId="{83EFEF46-A5FE-164D-873A-72872C892518}" type="pres">
      <dgm:prSet presAssocID="{483FFC52-8CB6-E948-94A3-42F296FA9CEE}" presName="desTx" presStyleLbl="alignAccFollowNode1" presStyleIdx="0" presStyleCnt="3">
        <dgm:presLayoutVars>
          <dgm:bulletEnabled val="1"/>
        </dgm:presLayoutVars>
      </dgm:prSet>
      <dgm:spPr/>
      <dgm:t>
        <a:bodyPr/>
        <a:lstStyle/>
        <a:p>
          <a:endParaRPr lang="en-US"/>
        </a:p>
      </dgm:t>
    </dgm:pt>
    <dgm:pt modelId="{D0512E4B-92C7-584F-8EE6-68230735E013}" type="pres">
      <dgm:prSet presAssocID="{D0237AA0-D6A7-364B-9BAC-CBDF8C2EAD2A}" presName="space" presStyleCnt="0"/>
      <dgm:spPr/>
    </dgm:pt>
    <dgm:pt modelId="{347CF2D7-CEA4-5A4C-841C-D264B7E122E8}" type="pres">
      <dgm:prSet presAssocID="{69229CF7-BC72-054F-9250-184047542D87}" presName="composite" presStyleCnt="0"/>
      <dgm:spPr/>
    </dgm:pt>
    <dgm:pt modelId="{D870D765-7681-3F41-B5BA-A6B1B1A94F34}" type="pres">
      <dgm:prSet presAssocID="{69229CF7-BC72-054F-9250-184047542D87}" presName="parTx" presStyleLbl="alignNode1" presStyleIdx="1" presStyleCnt="3">
        <dgm:presLayoutVars>
          <dgm:chMax val="0"/>
          <dgm:chPref val="0"/>
          <dgm:bulletEnabled val="1"/>
        </dgm:presLayoutVars>
      </dgm:prSet>
      <dgm:spPr/>
      <dgm:t>
        <a:bodyPr/>
        <a:lstStyle/>
        <a:p>
          <a:endParaRPr lang="en-US"/>
        </a:p>
      </dgm:t>
    </dgm:pt>
    <dgm:pt modelId="{5ED1CFFE-6251-A644-97D1-ED81B105E290}" type="pres">
      <dgm:prSet presAssocID="{69229CF7-BC72-054F-9250-184047542D87}" presName="desTx" presStyleLbl="alignAccFollowNode1" presStyleIdx="1" presStyleCnt="3">
        <dgm:presLayoutVars>
          <dgm:bulletEnabled val="1"/>
        </dgm:presLayoutVars>
      </dgm:prSet>
      <dgm:spPr/>
      <dgm:t>
        <a:bodyPr/>
        <a:lstStyle/>
        <a:p>
          <a:endParaRPr lang="en-US"/>
        </a:p>
      </dgm:t>
    </dgm:pt>
    <dgm:pt modelId="{225AB126-A526-BA4D-B0A5-2BC2E0395F22}" type="pres">
      <dgm:prSet presAssocID="{C9952E1C-A690-B045-8C72-4E5B146B579D}" presName="space" presStyleCnt="0"/>
      <dgm:spPr/>
    </dgm:pt>
    <dgm:pt modelId="{A13D5BAF-43A2-4D40-A3FE-258BC0FE89D0}" type="pres">
      <dgm:prSet presAssocID="{0B1DF8CF-B45B-624A-AF81-A90559660910}" presName="composite" presStyleCnt="0"/>
      <dgm:spPr/>
    </dgm:pt>
    <dgm:pt modelId="{53F0C77C-B47C-9841-948D-676CC2D93233}" type="pres">
      <dgm:prSet presAssocID="{0B1DF8CF-B45B-624A-AF81-A90559660910}" presName="parTx" presStyleLbl="alignNode1" presStyleIdx="2" presStyleCnt="3">
        <dgm:presLayoutVars>
          <dgm:chMax val="0"/>
          <dgm:chPref val="0"/>
          <dgm:bulletEnabled val="1"/>
        </dgm:presLayoutVars>
      </dgm:prSet>
      <dgm:spPr/>
      <dgm:t>
        <a:bodyPr/>
        <a:lstStyle/>
        <a:p>
          <a:endParaRPr lang="en-US"/>
        </a:p>
      </dgm:t>
    </dgm:pt>
    <dgm:pt modelId="{F8BBED16-CC08-CB43-A6AE-1303F089C217}" type="pres">
      <dgm:prSet presAssocID="{0B1DF8CF-B45B-624A-AF81-A90559660910}" presName="desTx" presStyleLbl="alignAccFollowNode1" presStyleIdx="2" presStyleCnt="3">
        <dgm:presLayoutVars>
          <dgm:bulletEnabled val="1"/>
        </dgm:presLayoutVars>
      </dgm:prSet>
      <dgm:spPr/>
      <dgm:t>
        <a:bodyPr/>
        <a:lstStyle/>
        <a:p>
          <a:endParaRPr lang="en-US"/>
        </a:p>
      </dgm:t>
    </dgm:pt>
  </dgm:ptLst>
  <dgm:cxnLst>
    <dgm:cxn modelId="{DE63DA66-0CE3-2945-99FF-AF5C97C64ECF}" srcId="{483FFC52-8CB6-E948-94A3-42F296FA9CEE}" destId="{F16D45A4-465D-3149-95CC-0C8002F28776}" srcOrd="1" destOrd="0" parTransId="{32256376-A8F1-9944-AC3F-C4D46A6B7132}" sibTransId="{1B5DB450-8B6C-4E44-BF23-6DFA3DE6C0F4}"/>
    <dgm:cxn modelId="{AFF8C17A-5B7E-C047-9A76-40F185D2F6CF}" type="presOf" srcId="{55F28CB8-F6C6-A445-9034-C3568C91BFB9}" destId="{F8BBED16-CC08-CB43-A6AE-1303F089C217}" srcOrd="0" destOrd="2" presId="urn:microsoft.com/office/officeart/2005/8/layout/hList1"/>
    <dgm:cxn modelId="{95AE691C-2949-5947-9B8D-35CA2BB75E9A}" type="presOf" srcId="{420A5787-7115-034F-9BAB-8383E8729F84}" destId="{83EFEF46-A5FE-164D-873A-72872C892518}" srcOrd="0" destOrd="9" presId="urn:microsoft.com/office/officeart/2005/8/layout/hList1"/>
    <dgm:cxn modelId="{D21BC813-33E1-2B40-BB3F-73D4CDAB370B}" srcId="{483FFC52-8CB6-E948-94A3-42F296FA9CEE}" destId="{E436CE7D-EFD6-BB4F-92DA-0B3E5E315B16}" srcOrd="7" destOrd="0" parTransId="{8FE09B8C-D286-A141-8C0B-BB28CFF1D8B1}" sibTransId="{9AC31FE3-3657-E54A-AC3B-0317A0B8E2A3}"/>
    <dgm:cxn modelId="{AB5BB543-8DCE-8146-9029-AE6773448077}" type="presOf" srcId="{7E91741F-8D33-6C4D-AB97-7FFFCD10EC9D}" destId="{83EFEF46-A5FE-164D-873A-72872C892518}" srcOrd="0" destOrd="11" presId="urn:microsoft.com/office/officeart/2005/8/layout/hList1"/>
    <dgm:cxn modelId="{1CA87322-8936-5C4C-9F37-1EB80E387002}" srcId="{483FFC52-8CB6-E948-94A3-42F296FA9CEE}" destId="{7E91741F-8D33-6C4D-AB97-7FFFCD10EC9D}" srcOrd="11" destOrd="0" parTransId="{44747C3E-2BF3-7A45-95D0-43CC44203B6A}" sibTransId="{2E673C7E-3B76-BF43-A455-048BF352A569}"/>
    <dgm:cxn modelId="{572F0858-0502-2642-9D21-760D0524CAC1}" type="presOf" srcId="{69229CF7-BC72-054F-9250-184047542D87}" destId="{D870D765-7681-3F41-B5BA-A6B1B1A94F34}" srcOrd="0" destOrd="0" presId="urn:microsoft.com/office/officeart/2005/8/layout/hList1"/>
    <dgm:cxn modelId="{8A8E31C4-C91A-2940-A98F-2AD88D13B852}" srcId="{0B1DF8CF-B45B-624A-AF81-A90559660910}" destId="{60707114-A08F-4241-94DC-DBB3EA90BA05}" srcOrd="3" destOrd="0" parTransId="{6B310A52-B5B6-CB4D-815D-43E2F3067282}" sibTransId="{42185596-BDF7-F44F-8AE1-CEE4EC3D99AB}"/>
    <dgm:cxn modelId="{60B16128-40A9-634F-9261-81DA043D75C8}" type="presOf" srcId="{2FAB6247-AC7C-3B49-A129-148CE2EE0BD5}" destId="{83EFEF46-A5FE-164D-873A-72872C892518}" srcOrd="0" destOrd="2" presId="urn:microsoft.com/office/officeart/2005/8/layout/hList1"/>
    <dgm:cxn modelId="{7BC6F9FD-E019-324B-A698-02E7796107AA}" srcId="{483FFC52-8CB6-E948-94A3-42F296FA9CEE}" destId="{E45F104B-7482-9F48-B166-EC63C719D02B}" srcOrd="4" destOrd="0" parTransId="{00E57F18-7669-8947-B04D-B1279AB4D121}" sibTransId="{5F218CB6-CDFB-C940-8549-D92AE0BE6968}"/>
    <dgm:cxn modelId="{B8569E29-6906-6D41-8959-E5FFD4EAD795}" srcId="{69229CF7-BC72-054F-9250-184047542D87}" destId="{CBDFDCD5-6259-6B44-A388-7632882F15B3}" srcOrd="2" destOrd="0" parTransId="{2B436A29-85E5-C04A-AFDD-61553D33D045}" sibTransId="{7D8EAEC5-D6D6-E440-87A0-BDCD4D7D3D83}"/>
    <dgm:cxn modelId="{44675085-F00B-5246-BF63-0106F19548C6}" srcId="{483FFC52-8CB6-E948-94A3-42F296FA9CEE}" destId="{415954FF-DF62-814B-A3D6-16FAEC6A09A1}" srcOrd="0" destOrd="0" parTransId="{F290D506-ECEA-804A-9540-8B052A88D6B4}" sibTransId="{DF218AF7-5A3D-2142-9171-3680EF0453C1}"/>
    <dgm:cxn modelId="{C34621D4-7687-AE49-8B52-083F53418AD9}" srcId="{483FFC52-8CB6-E948-94A3-42F296FA9CEE}" destId="{420A5787-7115-034F-9BAB-8383E8729F84}" srcOrd="9" destOrd="0" parTransId="{B031A286-7BFC-8A45-A56B-E5416016769A}" sibTransId="{2EDF1346-BD28-8D47-A3E2-19EEEFDFA399}"/>
    <dgm:cxn modelId="{224C09C8-AFBB-A941-8147-E17896F7C3C9}" type="presOf" srcId="{2D96F0CD-3D2C-C748-B6FA-814FCD3389B7}" destId="{83EFEF46-A5FE-164D-873A-72872C892518}" srcOrd="0" destOrd="10" presId="urn:microsoft.com/office/officeart/2005/8/layout/hList1"/>
    <dgm:cxn modelId="{DEFEDDED-8E0B-BB4D-9BE9-66892472D21F}" srcId="{C933A90C-BF8C-3445-BFDF-DFCFCFDD92E0}" destId="{0B1DF8CF-B45B-624A-AF81-A90559660910}" srcOrd="2" destOrd="0" parTransId="{A19CB9D7-4B35-C248-BCE1-641619FB5809}" sibTransId="{1A21A397-373E-0544-A6BE-6E7124E85713}"/>
    <dgm:cxn modelId="{EEE41B3F-EFD7-ED43-88F9-92D2CE8ED9DB}" srcId="{0B1DF8CF-B45B-624A-AF81-A90559660910}" destId="{AEFF5CEE-6BC2-CB4F-9BFB-3687940EF6EB}" srcOrd="4" destOrd="0" parTransId="{74C5CF64-1D4F-5649-905D-1D9807C4C9EE}" sibTransId="{229F0A73-D0E5-7649-AD1D-7B4B83C64014}"/>
    <dgm:cxn modelId="{E8FA4DFF-0635-AB4F-A943-20061B8F7C17}" type="presOf" srcId="{C933A90C-BF8C-3445-BFDF-DFCFCFDD92E0}" destId="{8E393AA6-F69A-2B4E-A034-E6623A586C01}" srcOrd="0" destOrd="0" presId="urn:microsoft.com/office/officeart/2005/8/layout/hList1"/>
    <dgm:cxn modelId="{6D6AF5F4-4270-D946-855F-8A8CB39BABA1}" srcId="{0B1DF8CF-B45B-624A-AF81-A90559660910}" destId="{C1585EC9-B89F-DE40-8D82-FF32784DFE67}" srcOrd="0" destOrd="0" parTransId="{91C19FDE-A40C-2546-B648-0AE96E63C735}" sibTransId="{64DCB272-E528-164C-9AB5-39EAA4C778D1}"/>
    <dgm:cxn modelId="{323BF193-2747-3147-BAA5-6C1E71CCF464}" type="presOf" srcId="{AEFF5CEE-6BC2-CB4F-9BFB-3687940EF6EB}" destId="{F8BBED16-CC08-CB43-A6AE-1303F089C217}" srcOrd="0" destOrd="4" presId="urn:microsoft.com/office/officeart/2005/8/layout/hList1"/>
    <dgm:cxn modelId="{719C87C3-8127-7240-8C85-25421B288669}" srcId="{483FFC52-8CB6-E948-94A3-42F296FA9CEE}" destId="{319A9691-94CD-C848-9D20-466067D192F7}" srcOrd="5" destOrd="0" parTransId="{05599289-6511-904F-81BE-23007F5D793E}" sibTransId="{80025FFC-BAF1-BD43-A994-5BD3E0B8889D}"/>
    <dgm:cxn modelId="{FCA48623-0072-2D4E-8B8E-A1686EA99C4A}" srcId="{69229CF7-BC72-054F-9250-184047542D87}" destId="{205E6180-0521-834F-98EE-EADEDD73EE50}" srcOrd="1" destOrd="0" parTransId="{E0C811A9-0426-8347-93F5-F80D1955240B}" sibTransId="{B5574F88-D2EE-364A-A33B-8A530189E450}"/>
    <dgm:cxn modelId="{91118EEA-E3FF-EF47-82DA-5C09786763FD}" type="presOf" srcId="{DDC6FD56-C22A-FB4F-B5CA-C463601D5CD4}" destId="{F8BBED16-CC08-CB43-A6AE-1303F089C217}" srcOrd="0" destOrd="1" presId="urn:microsoft.com/office/officeart/2005/8/layout/hList1"/>
    <dgm:cxn modelId="{E48C61FC-907A-5240-9234-3F0E8D8ABC7E}" type="presOf" srcId="{C1585EC9-B89F-DE40-8D82-FF32784DFE67}" destId="{F8BBED16-CC08-CB43-A6AE-1303F089C217}" srcOrd="0" destOrd="0" presId="urn:microsoft.com/office/officeart/2005/8/layout/hList1"/>
    <dgm:cxn modelId="{7E0F112D-63DB-8F45-BD05-3AB89DE6AEF5}" type="presOf" srcId="{F16D45A4-465D-3149-95CC-0C8002F28776}" destId="{83EFEF46-A5FE-164D-873A-72872C892518}" srcOrd="0" destOrd="1" presId="urn:microsoft.com/office/officeart/2005/8/layout/hList1"/>
    <dgm:cxn modelId="{364299D0-313F-E546-9CF5-EF4D4F1BC532}" srcId="{483FFC52-8CB6-E948-94A3-42F296FA9CEE}" destId="{2D96F0CD-3D2C-C748-B6FA-814FCD3389B7}" srcOrd="10" destOrd="0" parTransId="{849928E2-CDD4-D340-A11E-1B0C0488A8B9}" sibTransId="{F7AEBF1B-5819-314B-ACF4-4BB611BB04A4}"/>
    <dgm:cxn modelId="{B1173D47-8B89-B04B-95A0-7A2F2EBBFE37}" type="presOf" srcId="{60707114-A08F-4241-94DC-DBB3EA90BA05}" destId="{F8BBED16-CC08-CB43-A6AE-1303F089C217}" srcOrd="0" destOrd="3" presId="urn:microsoft.com/office/officeart/2005/8/layout/hList1"/>
    <dgm:cxn modelId="{B52DF0F3-6D0B-F544-920C-543812C1A93D}" srcId="{483FFC52-8CB6-E948-94A3-42F296FA9CEE}" destId="{1C224AAC-6CD0-0541-9714-965AC0AA27A7}" srcOrd="3" destOrd="0" parTransId="{1CBC7DB6-E63D-DF4E-8202-B2091D7EF227}" sibTransId="{5F347112-79DD-034A-A6BA-763B25357A92}"/>
    <dgm:cxn modelId="{EA7278CD-134B-004A-8D61-8DD63B8D59A9}" type="presOf" srcId="{415954FF-DF62-814B-A3D6-16FAEC6A09A1}" destId="{83EFEF46-A5FE-164D-873A-72872C892518}" srcOrd="0" destOrd="0" presId="urn:microsoft.com/office/officeart/2005/8/layout/hList1"/>
    <dgm:cxn modelId="{3E7C0B47-AE01-EE42-BD00-A580254A8993}" type="presOf" srcId="{2C311DF8-5974-064E-B807-1EF7C40A1A91}" destId="{83EFEF46-A5FE-164D-873A-72872C892518}" srcOrd="0" destOrd="8" presId="urn:microsoft.com/office/officeart/2005/8/layout/hList1"/>
    <dgm:cxn modelId="{C81A3EB4-4355-C945-B8F1-D937A28260C6}" type="presOf" srcId="{CBDFDCD5-6259-6B44-A388-7632882F15B3}" destId="{5ED1CFFE-6251-A644-97D1-ED81B105E290}" srcOrd="0" destOrd="2" presId="urn:microsoft.com/office/officeart/2005/8/layout/hList1"/>
    <dgm:cxn modelId="{2767BEA3-E15A-1642-8098-30F6805BBC0E}" srcId="{0B1DF8CF-B45B-624A-AF81-A90559660910}" destId="{11946E7E-F6B1-3540-8CBA-23728B3D47DE}" srcOrd="5" destOrd="0" parTransId="{3BC58A98-5877-2B44-8A14-E44BBF6DAFC8}" sibTransId="{50C33675-36D4-1C48-ABE7-643CAE897875}"/>
    <dgm:cxn modelId="{7C72B27B-6F9F-A14A-B8FA-8FED2C918285}" srcId="{0B1DF8CF-B45B-624A-AF81-A90559660910}" destId="{55F28CB8-F6C6-A445-9034-C3568C91BFB9}" srcOrd="2" destOrd="0" parTransId="{91DFEFD9-5FF3-7148-902A-BB8EB709E2C1}" sibTransId="{9C12D080-B525-4E4E-A7E8-724A9D06A31E}"/>
    <dgm:cxn modelId="{A90F04FC-0E80-BB4F-BFAD-C84D21193FB2}" srcId="{483FFC52-8CB6-E948-94A3-42F296FA9CEE}" destId="{B57FA3AB-44B9-FA42-85FA-19D04B34A3DF}" srcOrd="6" destOrd="0" parTransId="{4B690F04-7AAB-DD47-B656-C6DB3F3B7B54}" sibTransId="{A67718A2-09A9-454C-A492-06E6B35DDA26}"/>
    <dgm:cxn modelId="{9E60B351-2EBD-E548-9BE9-B493DD4BF1DA}" srcId="{0B1DF8CF-B45B-624A-AF81-A90559660910}" destId="{DDC6FD56-C22A-FB4F-B5CA-C463601D5CD4}" srcOrd="1" destOrd="0" parTransId="{A33B07DA-1287-7D4C-8DC5-EAF205DA81F5}" sibTransId="{BDE0AF2D-3D7B-F94D-BBAD-028866BC05B0}"/>
    <dgm:cxn modelId="{C23BC70E-F539-6641-9881-73153C16EB8B}" type="presOf" srcId="{E45F104B-7482-9F48-B166-EC63C719D02B}" destId="{83EFEF46-A5FE-164D-873A-72872C892518}" srcOrd="0" destOrd="4" presId="urn:microsoft.com/office/officeart/2005/8/layout/hList1"/>
    <dgm:cxn modelId="{A3DC8886-D453-7A45-B9CF-6A372A39F576}" type="presOf" srcId="{483FFC52-8CB6-E948-94A3-42F296FA9CEE}" destId="{BFB000F8-B33D-F142-B249-070E283C5F49}" srcOrd="0" destOrd="0" presId="urn:microsoft.com/office/officeart/2005/8/layout/hList1"/>
    <dgm:cxn modelId="{AB02AD53-A2FD-A44C-85AA-7FBE8A13C10E}" srcId="{C933A90C-BF8C-3445-BFDF-DFCFCFDD92E0}" destId="{69229CF7-BC72-054F-9250-184047542D87}" srcOrd="1" destOrd="0" parTransId="{B4E4614E-6FD3-A544-885B-24F2C3CE481A}" sibTransId="{C9952E1C-A690-B045-8C72-4E5B146B579D}"/>
    <dgm:cxn modelId="{B33C7F91-F2CA-C346-9133-599276F30A57}" type="presOf" srcId="{1C224AAC-6CD0-0541-9714-965AC0AA27A7}" destId="{83EFEF46-A5FE-164D-873A-72872C892518}" srcOrd="0" destOrd="3" presId="urn:microsoft.com/office/officeart/2005/8/layout/hList1"/>
    <dgm:cxn modelId="{77EE0FF0-7237-F04B-9BB8-2B6CA087D399}" type="presOf" srcId="{625BCB82-7809-5247-BD3B-74FB21B43A3D}" destId="{5ED1CFFE-6251-A644-97D1-ED81B105E290}" srcOrd="0" destOrd="0" presId="urn:microsoft.com/office/officeart/2005/8/layout/hList1"/>
    <dgm:cxn modelId="{ADA872EC-09CE-C849-89E4-A8480AA4059F}" srcId="{C933A90C-BF8C-3445-BFDF-DFCFCFDD92E0}" destId="{483FFC52-8CB6-E948-94A3-42F296FA9CEE}" srcOrd="0" destOrd="0" parTransId="{ACE4422F-96AF-7244-9832-463FC442E710}" sibTransId="{D0237AA0-D6A7-364B-9BAC-CBDF8C2EAD2A}"/>
    <dgm:cxn modelId="{6442DA15-341E-8D4D-BD2F-0EA81B6525AB}" srcId="{483FFC52-8CB6-E948-94A3-42F296FA9CEE}" destId="{2C311DF8-5974-064E-B807-1EF7C40A1A91}" srcOrd="8" destOrd="0" parTransId="{AFF828BE-25C8-9A4A-BCED-03AE6E43BC55}" sibTransId="{F9C0846A-E368-A14C-9F15-8316398D4B90}"/>
    <dgm:cxn modelId="{E293462C-E2D8-EB48-B2A4-14CCA8C564EB}" type="presOf" srcId="{E436CE7D-EFD6-BB4F-92DA-0B3E5E315B16}" destId="{83EFEF46-A5FE-164D-873A-72872C892518}" srcOrd="0" destOrd="7" presId="urn:microsoft.com/office/officeart/2005/8/layout/hList1"/>
    <dgm:cxn modelId="{F1729D4C-586A-4D42-AD67-815BAACCB506}" srcId="{69229CF7-BC72-054F-9250-184047542D87}" destId="{625BCB82-7809-5247-BD3B-74FB21B43A3D}" srcOrd="0" destOrd="0" parTransId="{91204D38-4B26-D042-8AE3-4EB38D89E9A3}" sibTransId="{5CF0B6B9-889E-2D44-9F4C-F11B4FB4D48B}"/>
    <dgm:cxn modelId="{731682E9-F670-3F4D-AAD7-711FCC56BABE}" type="presOf" srcId="{319A9691-94CD-C848-9D20-466067D192F7}" destId="{83EFEF46-A5FE-164D-873A-72872C892518}" srcOrd="0" destOrd="5" presId="urn:microsoft.com/office/officeart/2005/8/layout/hList1"/>
    <dgm:cxn modelId="{205A6D8A-4C1A-BF4A-A109-708E4D892D09}" srcId="{483FFC52-8CB6-E948-94A3-42F296FA9CEE}" destId="{2FAB6247-AC7C-3B49-A129-148CE2EE0BD5}" srcOrd="2" destOrd="0" parTransId="{04356EC5-13C5-0C40-BE9A-48F66C28CFD0}" sibTransId="{D927E914-F729-5C46-BCFF-FDAD798C5620}"/>
    <dgm:cxn modelId="{DC1056AC-BAE3-BE4B-B7D6-367B52F7257D}" type="presOf" srcId="{205E6180-0521-834F-98EE-EADEDD73EE50}" destId="{5ED1CFFE-6251-A644-97D1-ED81B105E290}" srcOrd="0" destOrd="1" presId="urn:microsoft.com/office/officeart/2005/8/layout/hList1"/>
    <dgm:cxn modelId="{1A68EDC3-7CB8-2147-AA36-6A608E2CCAAB}" type="presOf" srcId="{11946E7E-F6B1-3540-8CBA-23728B3D47DE}" destId="{F8BBED16-CC08-CB43-A6AE-1303F089C217}" srcOrd="0" destOrd="5" presId="urn:microsoft.com/office/officeart/2005/8/layout/hList1"/>
    <dgm:cxn modelId="{E0B3D32B-22AA-D74A-8AFC-567FB28650E7}" type="presOf" srcId="{B57FA3AB-44B9-FA42-85FA-19D04B34A3DF}" destId="{83EFEF46-A5FE-164D-873A-72872C892518}" srcOrd="0" destOrd="6" presId="urn:microsoft.com/office/officeart/2005/8/layout/hList1"/>
    <dgm:cxn modelId="{7B6F5FA0-0397-D140-8E58-80AAC617F9FA}" type="presOf" srcId="{0B1DF8CF-B45B-624A-AF81-A90559660910}" destId="{53F0C77C-B47C-9841-948D-676CC2D93233}" srcOrd="0" destOrd="0" presId="urn:microsoft.com/office/officeart/2005/8/layout/hList1"/>
    <dgm:cxn modelId="{645BF83E-CC80-5647-B97C-79204827C618}" type="presParOf" srcId="{8E393AA6-F69A-2B4E-A034-E6623A586C01}" destId="{32F970C8-8BA2-1140-BC90-762E581907B9}" srcOrd="0" destOrd="0" presId="urn:microsoft.com/office/officeart/2005/8/layout/hList1"/>
    <dgm:cxn modelId="{4361FFD5-B079-BD4F-B1A3-A2D6D51BFB27}" type="presParOf" srcId="{32F970C8-8BA2-1140-BC90-762E581907B9}" destId="{BFB000F8-B33D-F142-B249-070E283C5F49}" srcOrd="0" destOrd="0" presId="urn:microsoft.com/office/officeart/2005/8/layout/hList1"/>
    <dgm:cxn modelId="{916E7359-AB35-1341-9172-70F5F5F0CC71}" type="presParOf" srcId="{32F970C8-8BA2-1140-BC90-762E581907B9}" destId="{83EFEF46-A5FE-164D-873A-72872C892518}" srcOrd="1" destOrd="0" presId="urn:microsoft.com/office/officeart/2005/8/layout/hList1"/>
    <dgm:cxn modelId="{791930A1-AEAE-BC40-857E-EB212341DF0B}" type="presParOf" srcId="{8E393AA6-F69A-2B4E-A034-E6623A586C01}" destId="{D0512E4B-92C7-584F-8EE6-68230735E013}" srcOrd="1" destOrd="0" presId="urn:microsoft.com/office/officeart/2005/8/layout/hList1"/>
    <dgm:cxn modelId="{B51E0300-BE05-D24F-A81B-E42CD4119259}" type="presParOf" srcId="{8E393AA6-F69A-2B4E-A034-E6623A586C01}" destId="{347CF2D7-CEA4-5A4C-841C-D264B7E122E8}" srcOrd="2" destOrd="0" presId="urn:microsoft.com/office/officeart/2005/8/layout/hList1"/>
    <dgm:cxn modelId="{49DB2D54-AAD7-CD42-9CAA-A15A13C37C4F}" type="presParOf" srcId="{347CF2D7-CEA4-5A4C-841C-D264B7E122E8}" destId="{D870D765-7681-3F41-B5BA-A6B1B1A94F34}" srcOrd="0" destOrd="0" presId="urn:microsoft.com/office/officeart/2005/8/layout/hList1"/>
    <dgm:cxn modelId="{70069365-3ACE-9F47-B88E-05C9909308E3}" type="presParOf" srcId="{347CF2D7-CEA4-5A4C-841C-D264B7E122E8}" destId="{5ED1CFFE-6251-A644-97D1-ED81B105E290}" srcOrd="1" destOrd="0" presId="urn:microsoft.com/office/officeart/2005/8/layout/hList1"/>
    <dgm:cxn modelId="{D27B57FD-8A2E-F943-8087-B53A514064A3}" type="presParOf" srcId="{8E393AA6-F69A-2B4E-A034-E6623A586C01}" destId="{225AB126-A526-BA4D-B0A5-2BC2E0395F22}" srcOrd="3" destOrd="0" presId="urn:microsoft.com/office/officeart/2005/8/layout/hList1"/>
    <dgm:cxn modelId="{3F06B4D9-546D-8C47-B0EF-D86538CEFCBD}" type="presParOf" srcId="{8E393AA6-F69A-2B4E-A034-E6623A586C01}" destId="{A13D5BAF-43A2-4D40-A3FE-258BC0FE89D0}" srcOrd="4" destOrd="0" presId="urn:microsoft.com/office/officeart/2005/8/layout/hList1"/>
    <dgm:cxn modelId="{2A53A998-7D96-9E4E-8D5A-F1D18EEDD402}" type="presParOf" srcId="{A13D5BAF-43A2-4D40-A3FE-258BC0FE89D0}" destId="{53F0C77C-B47C-9841-948D-676CC2D93233}" srcOrd="0" destOrd="0" presId="urn:microsoft.com/office/officeart/2005/8/layout/hList1"/>
    <dgm:cxn modelId="{B3E6B614-B37B-AE4F-B429-FA8E7D053CD6}" type="presParOf" srcId="{A13D5BAF-43A2-4D40-A3FE-258BC0FE89D0}" destId="{F8BBED16-CC08-CB43-A6AE-1303F089C21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E9D8C4-8934-3B43-8B3B-0C7747FD1794}"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en-US"/>
        </a:p>
      </dgm:t>
    </dgm:pt>
    <dgm:pt modelId="{61864806-C6F1-9A44-A404-EB41317116A0}">
      <dgm:prSet phldrT="[Text]"/>
      <dgm:spPr/>
      <dgm:t>
        <a:bodyPr/>
        <a:lstStyle/>
        <a:p>
          <a:r>
            <a:rPr lang="en-US" dirty="0" smtClean="0"/>
            <a:t>Chief of Staff</a:t>
          </a:r>
          <a:endParaRPr lang="en-US" dirty="0"/>
        </a:p>
      </dgm:t>
    </dgm:pt>
    <dgm:pt modelId="{E5780812-3F5D-1E4C-A1C5-80E3CB862B30}" type="parTrans" cxnId="{96BBC094-A2FC-ED4D-919E-C1084F9CAE68}">
      <dgm:prSet/>
      <dgm:spPr/>
      <dgm:t>
        <a:bodyPr/>
        <a:lstStyle/>
        <a:p>
          <a:endParaRPr lang="en-US"/>
        </a:p>
      </dgm:t>
    </dgm:pt>
    <dgm:pt modelId="{807E7B57-46FB-2144-975A-C6D780D68C5E}" type="sibTrans" cxnId="{96BBC094-A2FC-ED4D-919E-C1084F9CAE68}">
      <dgm:prSet/>
      <dgm:spPr/>
      <dgm:t>
        <a:bodyPr/>
        <a:lstStyle/>
        <a:p>
          <a:endParaRPr lang="en-US"/>
        </a:p>
      </dgm:t>
    </dgm:pt>
    <dgm:pt modelId="{49AAAA4C-77AB-324B-B3EF-5461CCD9BB13}">
      <dgm:prSet phldrT="[Text]"/>
      <dgm:spPr/>
      <dgm:t>
        <a:bodyPr/>
        <a:lstStyle/>
        <a:p>
          <a:r>
            <a:rPr lang="en-US" dirty="0" smtClean="0"/>
            <a:t>Deputy Chief of Staff (Operations)</a:t>
          </a:r>
          <a:endParaRPr lang="en-US" dirty="0"/>
        </a:p>
      </dgm:t>
    </dgm:pt>
    <dgm:pt modelId="{B2299885-0559-3741-AE46-78D1AF16BC0D}" type="parTrans" cxnId="{EEC306C8-CD3C-A141-9CCE-1B00F603572F}">
      <dgm:prSet/>
      <dgm:spPr/>
      <dgm:t>
        <a:bodyPr/>
        <a:lstStyle/>
        <a:p>
          <a:endParaRPr lang="en-US" dirty="0"/>
        </a:p>
      </dgm:t>
    </dgm:pt>
    <dgm:pt modelId="{B4F7D50C-2048-E344-AA53-0A07F0912749}" type="sibTrans" cxnId="{EEC306C8-CD3C-A141-9CCE-1B00F603572F}">
      <dgm:prSet/>
      <dgm:spPr/>
      <dgm:t>
        <a:bodyPr/>
        <a:lstStyle/>
        <a:p>
          <a:endParaRPr lang="en-US"/>
        </a:p>
      </dgm:t>
    </dgm:pt>
    <dgm:pt modelId="{950337E2-6889-2D48-B4B8-CF48263D2906}">
      <dgm:prSet phldrT="[Text]"/>
      <dgm:spPr/>
      <dgm:t>
        <a:bodyPr/>
        <a:lstStyle/>
        <a:p>
          <a:r>
            <a:rPr lang="en-US" dirty="0" smtClean="0"/>
            <a:t>Care &amp; Feeding Offices</a:t>
          </a:r>
          <a:endParaRPr lang="en-US" dirty="0"/>
        </a:p>
      </dgm:t>
    </dgm:pt>
    <dgm:pt modelId="{FFDEC970-7E48-6C4A-829D-8B75C74C0345}" type="parTrans" cxnId="{86A75059-6C5A-BF41-9DF8-198FDEFF092D}">
      <dgm:prSet/>
      <dgm:spPr/>
      <dgm:t>
        <a:bodyPr/>
        <a:lstStyle/>
        <a:p>
          <a:endParaRPr lang="en-US" dirty="0"/>
        </a:p>
      </dgm:t>
    </dgm:pt>
    <dgm:pt modelId="{477F8244-904E-E44C-A780-295217CBFB62}" type="sibTrans" cxnId="{86A75059-6C5A-BF41-9DF8-198FDEFF092D}">
      <dgm:prSet/>
      <dgm:spPr/>
      <dgm:t>
        <a:bodyPr/>
        <a:lstStyle/>
        <a:p>
          <a:endParaRPr lang="en-US"/>
        </a:p>
      </dgm:t>
    </dgm:pt>
    <dgm:pt modelId="{9678ED33-0FB4-7E4A-B8DF-4050688592C4}">
      <dgm:prSet phldrT="[Text]"/>
      <dgm:spPr/>
      <dgm:t>
        <a:bodyPr/>
        <a:lstStyle/>
        <a:p>
          <a:r>
            <a:rPr lang="en-US" dirty="0" smtClean="0"/>
            <a:t>Deputy Chief of Staff (Policy)</a:t>
          </a:r>
          <a:endParaRPr lang="en-US" dirty="0"/>
        </a:p>
      </dgm:t>
    </dgm:pt>
    <dgm:pt modelId="{27842DE0-4ADD-594A-AE3C-C2FBEBB0F38E}" type="parTrans" cxnId="{7DEE3B29-BE3D-DB47-94D0-96967ED46AE1}">
      <dgm:prSet/>
      <dgm:spPr/>
      <dgm:t>
        <a:bodyPr/>
        <a:lstStyle/>
        <a:p>
          <a:endParaRPr lang="en-US" dirty="0"/>
        </a:p>
      </dgm:t>
    </dgm:pt>
    <dgm:pt modelId="{BC7446F1-D35E-194D-BC58-986489D99E10}" type="sibTrans" cxnId="{7DEE3B29-BE3D-DB47-94D0-96967ED46AE1}">
      <dgm:prSet/>
      <dgm:spPr/>
      <dgm:t>
        <a:bodyPr/>
        <a:lstStyle/>
        <a:p>
          <a:endParaRPr lang="en-US"/>
        </a:p>
      </dgm:t>
    </dgm:pt>
    <dgm:pt modelId="{B1345A16-52B9-4B79-9F6B-C73B887B89B5}">
      <dgm:prSet phldrT="[Text]"/>
      <dgm:spPr/>
      <dgm:t>
        <a:bodyPr/>
        <a:lstStyle/>
        <a:p>
          <a:r>
            <a:rPr lang="en-US" dirty="0" smtClean="0"/>
            <a:t>Packaging &amp; Selling Offices</a:t>
          </a:r>
          <a:endParaRPr lang="en-US" dirty="0"/>
        </a:p>
      </dgm:t>
    </dgm:pt>
    <dgm:pt modelId="{695F6D1A-57FE-462B-B2D4-6ED648B5141C}" type="parTrans" cxnId="{F7C82E9E-D9D1-4483-8F9F-56D6744C4EB0}">
      <dgm:prSet/>
      <dgm:spPr/>
      <dgm:t>
        <a:bodyPr/>
        <a:lstStyle/>
        <a:p>
          <a:endParaRPr lang="en-US" dirty="0"/>
        </a:p>
      </dgm:t>
    </dgm:pt>
    <dgm:pt modelId="{6C3162D5-30A2-40B9-ABDE-7D4E81EE7696}" type="sibTrans" cxnId="{F7C82E9E-D9D1-4483-8F9F-56D6744C4EB0}">
      <dgm:prSet/>
      <dgm:spPr/>
      <dgm:t>
        <a:bodyPr/>
        <a:lstStyle/>
        <a:p>
          <a:endParaRPr lang="en-US"/>
        </a:p>
      </dgm:t>
    </dgm:pt>
    <dgm:pt modelId="{18CF2909-B317-455B-A3A2-65A3906C7096}">
      <dgm:prSet phldrT="[Text]"/>
      <dgm:spPr/>
      <dgm:t>
        <a:bodyPr/>
        <a:lstStyle/>
        <a:p>
          <a:r>
            <a:rPr lang="en-US" dirty="0" smtClean="0"/>
            <a:t>Policy Offices</a:t>
          </a:r>
          <a:endParaRPr lang="en-US" dirty="0"/>
        </a:p>
      </dgm:t>
    </dgm:pt>
    <dgm:pt modelId="{BB401590-75BD-4684-9FEC-CB3E8A929A92}" type="parTrans" cxnId="{576190C7-2F51-46B1-9210-A0177B8341A9}">
      <dgm:prSet/>
      <dgm:spPr/>
      <dgm:t>
        <a:bodyPr/>
        <a:lstStyle/>
        <a:p>
          <a:endParaRPr lang="en-US" dirty="0"/>
        </a:p>
      </dgm:t>
    </dgm:pt>
    <dgm:pt modelId="{6F26F4DD-FA49-49B1-BC23-B56848CE828B}" type="sibTrans" cxnId="{576190C7-2F51-46B1-9210-A0177B8341A9}">
      <dgm:prSet/>
      <dgm:spPr/>
      <dgm:t>
        <a:bodyPr/>
        <a:lstStyle/>
        <a:p>
          <a:endParaRPr lang="en-US"/>
        </a:p>
      </dgm:t>
    </dgm:pt>
    <dgm:pt modelId="{F2E0035B-82CA-7C4A-9EAD-605CAD130322}" type="pres">
      <dgm:prSet presAssocID="{4CE9D8C4-8934-3B43-8B3B-0C7747FD1794}" presName="hierChild1" presStyleCnt="0">
        <dgm:presLayoutVars>
          <dgm:chPref val="1"/>
          <dgm:dir/>
          <dgm:animOne val="branch"/>
          <dgm:animLvl val="lvl"/>
          <dgm:resizeHandles/>
        </dgm:presLayoutVars>
      </dgm:prSet>
      <dgm:spPr/>
      <dgm:t>
        <a:bodyPr/>
        <a:lstStyle/>
        <a:p>
          <a:endParaRPr lang="en-US"/>
        </a:p>
      </dgm:t>
    </dgm:pt>
    <dgm:pt modelId="{BE8CD7DF-AAB2-1249-8F8C-646F66ED5F44}" type="pres">
      <dgm:prSet presAssocID="{61864806-C6F1-9A44-A404-EB41317116A0}" presName="hierRoot1" presStyleCnt="0"/>
      <dgm:spPr/>
    </dgm:pt>
    <dgm:pt modelId="{7BD08227-A94C-D343-8649-5B7D3A74E4A4}" type="pres">
      <dgm:prSet presAssocID="{61864806-C6F1-9A44-A404-EB41317116A0}" presName="composite" presStyleCnt="0"/>
      <dgm:spPr/>
    </dgm:pt>
    <dgm:pt modelId="{403377A6-E4E0-4946-AEC2-9E05243A31A8}" type="pres">
      <dgm:prSet presAssocID="{61864806-C6F1-9A44-A404-EB41317116A0}" presName="background" presStyleLbl="node0" presStyleIdx="0" presStyleCnt="1"/>
      <dgm:spPr/>
    </dgm:pt>
    <dgm:pt modelId="{624D1368-2EB3-1346-9F5B-D83E4881DE28}" type="pres">
      <dgm:prSet presAssocID="{61864806-C6F1-9A44-A404-EB41317116A0}" presName="text" presStyleLbl="fgAcc0" presStyleIdx="0" presStyleCnt="1">
        <dgm:presLayoutVars>
          <dgm:chPref val="3"/>
        </dgm:presLayoutVars>
      </dgm:prSet>
      <dgm:spPr/>
      <dgm:t>
        <a:bodyPr/>
        <a:lstStyle/>
        <a:p>
          <a:endParaRPr lang="en-US"/>
        </a:p>
      </dgm:t>
    </dgm:pt>
    <dgm:pt modelId="{91B7A109-0DBB-824A-8563-3108610CBD45}" type="pres">
      <dgm:prSet presAssocID="{61864806-C6F1-9A44-A404-EB41317116A0}" presName="hierChild2" presStyleCnt="0"/>
      <dgm:spPr/>
    </dgm:pt>
    <dgm:pt modelId="{D0DA2A0A-9B6B-9849-A07F-29E18E4A604F}" type="pres">
      <dgm:prSet presAssocID="{B2299885-0559-3741-AE46-78D1AF16BC0D}" presName="Name10" presStyleLbl="parChTrans1D2" presStyleIdx="0" presStyleCnt="2"/>
      <dgm:spPr/>
      <dgm:t>
        <a:bodyPr/>
        <a:lstStyle/>
        <a:p>
          <a:endParaRPr lang="en-US"/>
        </a:p>
      </dgm:t>
    </dgm:pt>
    <dgm:pt modelId="{60550F19-AED0-D745-8299-1283978E8230}" type="pres">
      <dgm:prSet presAssocID="{49AAAA4C-77AB-324B-B3EF-5461CCD9BB13}" presName="hierRoot2" presStyleCnt="0"/>
      <dgm:spPr/>
    </dgm:pt>
    <dgm:pt modelId="{A2D2E742-2379-F949-ADF8-893593AC2DE7}" type="pres">
      <dgm:prSet presAssocID="{49AAAA4C-77AB-324B-B3EF-5461CCD9BB13}" presName="composite2" presStyleCnt="0"/>
      <dgm:spPr/>
    </dgm:pt>
    <dgm:pt modelId="{BE40DBCF-53B2-4E44-9C31-BA24500A87DF}" type="pres">
      <dgm:prSet presAssocID="{49AAAA4C-77AB-324B-B3EF-5461CCD9BB13}" presName="background2" presStyleLbl="node2" presStyleIdx="0" presStyleCnt="2"/>
      <dgm:spPr/>
    </dgm:pt>
    <dgm:pt modelId="{2BCA492C-C91E-3143-9451-8E2953AF7025}" type="pres">
      <dgm:prSet presAssocID="{49AAAA4C-77AB-324B-B3EF-5461CCD9BB13}" presName="text2" presStyleLbl="fgAcc2" presStyleIdx="0" presStyleCnt="2">
        <dgm:presLayoutVars>
          <dgm:chPref val="3"/>
        </dgm:presLayoutVars>
      </dgm:prSet>
      <dgm:spPr/>
      <dgm:t>
        <a:bodyPr/>
        <a:lstStyle/>
        <a:p>
          <a:endParaRPr lang="en-US"/>
        </a:p>
      </dgm:t>
    </dgm:pt>
    <dgm:pt modelId="{4D89BD5B-EAE4-A143-92FE-36ECBCFBE012}" type="pres">
      <dgm:prSet presAssocID="{49AAAA4C-77AB-324B-B3EF-5461CCD9BB13}" presName="hierChild3" presStyleCnt="0"/>
      <dgm:spPr/>
    </dgm:pt>
    <dgm:pt modelId="{1E27DC1F-A9CE-0C4C-93F2-2A4EB3268A4E}" type="pres">
      <dgm:prSet presAssocID="{FFDEC970-7E48-6C4A-829D-8B75C74C0345}" presName="Name17" presStyleLbl="parChTrans1D3" presStyleIdx="0" presStyleCnt="3"/>
      <dgm:spPr/>
      <dgm:t>
        <a:bodyPr/>
        <a:lstStyle/>
        <a:p>
          <a:endParaRPr lang="en-US"/>
        </a:p>
      </dgm:t>
    </dgm:pt>
    <dgm:pt modelId="{9C508C38-2A33-B144-8C2F-165023132A91}" type="pres">
      <dgm:prSet presAssocID="{950337E2-6889-2D48-B4B8-CF48263D2906}" presName="hierRoot3" presStyleCnt="0"/>
      <dgm:spPr/>
    </dgm:pt>
    <dgm:pt modelId="{6768B789-898E-A94F-BB0D-51268D3ACAA3}" type="pres">
      <dgm:prSet presAssocID="{950337E2-6889-2D48-B4B8-CF48263D2906}" presName="composite3" presStyleCnt="0"/>
      <dgm:spPr/>
    </dgm:pt>
    <dgm:pt modelId="{CACCDBED-864B-B84A-A917-67ACE0E47FF1}" type="pres">
      <dgm:prSet presAssocID="{950337E2-6889-2D48-B4B8-CF48263D2906}" presName="background3" presStyleLbl="node3" presStyleIdx="0" presStyleCnt="3"/>
      <dgm:spPr/>
    </dgm:pt>
    <dgm:pt modelId="{67E7E1F4-F313-B74E-87EE-B005E91B03FE}" type="pres">
      <dgm:prSet presAssocID="{950337E2-6889-2D48-B4B8-CF48263D2906}" presName="text3" presStyleLbl="fgAcc3" presStyleIdx="0" presStyleCnt="3">
        <dgm:presLayoutVars>
          <dgm:chPref val="3"/>
        </dgm:presLayoutVars>
      </dgm:prSet>
      <dgm:spPr/>
      <dgm:t>
        <a:bodyPr/>
        <a:lstStyle/>
        <a:p>
          <a:endParaRPr lang="en-US"/>
        </a:p>
      </dgm:t>
    </dgm:pt>
    <dgm:pt modelId="{8C1D17EA-FED4-5D4C-AB83-A82AAB79CEF6}" type="pres">
      <dgm:prSet presAssocID="{950337E2-6889-2D48-B4B8-CF48263D2906}" presName="hierChild4" presStyleCnt="0"/>
      <dgm:spPr/>
    </dgm:pt>
    <dgm:pt modelId="{B61A71F9-32B7-4A48-BEC7-7FB1C2CA7FF2}" type="pres">
      <dgm:prSet presAssocID="{27842DE0-4ADD-594A-AE3C-C2FBEBB0F38E}" presName="Name10" presStyleLbl="parChTrans1D2" presStyleIdx="1" presStyleCnt="2"/>
      <dgm:spPr/>
      <dgm:t>
        <a:bodyPr/>
        <a:lstStyle/>
        <a:p>
          <a:endParaRPr lang="en-US"/>
        </a:p>
      </dgm:t>
    </dgm:pt>
    <dgm:pt modelId="{A70166FF-E6CC-3549-ACD8-8773F0ACF02A}" type="pres">
      <dgm:prSet presAssocID="{9678ED33-0FB4-7E4A-B8DF-4050688592C4}" presName="hierRoot2" presStyleCnt="0"/>
      <dgm:spPr/>
    </dgm:pt>
    <dgm:pt modelId="{738CEAE6-FAB9-C146-B869-095A4F86C76A}" type="pres">
      <dgm:prSet presAssocID="{9678ED33-0FB4-7E4A-B8DF-4050688592C4}" presName="composite2" presStyleCnt="0"/>
      <dgm:spPr/>
    </dgm:pt>
    <dgm:pt modelId="{D882F1E1-210D-F049-ABA1-DEAC63FE9915}" type="pres">
      <dgm:prSet presAssocID="{9678ED33-0FB4-7E4A-B8DF-4050688592C4}" presName="background2" presStyleLbl="node2" presStyleIdx="1" presStyleCnt="2"/>
      <dgm:spPr/>
    </dgm:pt>
    <dgm:pt modelId="{F3268ED1-0FF0-3C4D-A165-4240CE36CB17}" type="pres">
      <dgm:prSet presAssocID="{9678ED33-0FB4-7E4A-B8DF-4050688592C4}" presName="text2" presStyleLbl="fgAcc2" presStyleIdx="1" presStyleCnt="2">
        <dgm:presLayoutVars>
          <dgm:chPref val="3"/>
        </dgm:presLayoutVars>
      </dgm:prSet>
      <dgm:spPr/>
      <dgm:t>
        <a:bodyPr/>
        <a:lstStyle/>
        <a:p>
          <a:endParaRPr lang="en-US"/>
        </a:p>
      </dgm:t>
    </dgm:pt>
    <dgm:pt modelId="{BAD01AA5-A1FD-3141-92D5-117F3EA8D8F1}" type="pres">
      <dgm:prSet presAssocID="{9678ED33-0FB4-7E4A-B8DF-4050688592C4}" presName="hierChild3" presStyleCnt="0"/>
      <dgm:spPr/>
    </dgm:pt>
    <dgm:pt modelId="{CBC2B2E0-DBD5-40FB-AEE2-3A0C96DF069F}" type="pres">
      <dgm:prSet presAssocID="{BB401590-75BD-4684-9FEC-CB3E8A929A92}" presName="Name17" presStyleLbl="parChTrans1D3" presStyleIdx="1" presStyleCnt="3"/>
      <dgm:spPr/>
      <dgm:t>
        <a:bodyPr/>
        <a:lstStyle/>
        <a:p>
          <a:endParaRPr lang="en-US"/>
        </a:p>
      </dgm:t>
    </dgm:pt>
    <dgm:pt modelId="{44EAF8EC-B3D2-458E-A933-96B092C970B5}" type="pres">
      <dgm:prSet presAssocID="{18CF2909-B317-455B-A3A2-65A3906C7096}" presName="hierRoot3" presStyleCnt="0"/>
      <dgm:spPr/>
    </dgm:pt>
    <dgm:pt modelId="{C7FA23EE-39CF-4818-A787-B1FFCEA6C837}" type="pres">
      <dgm:prSet presAssocID="{18CF2909-B317-455B-A3A2-65A3906C7096}" presName="composite3" presStyleCnt="0"/>
      <dgm:spPr/>
    </dgm:pt>
    <dgm:pt modelId="{8C9A1CAA-A4E2-4B6B-A1F7-17FB12ED149E}" type="pres">
      <dgm:prSet presAssocID="{18CF2909-B317-455B-A3A2-65A3906C7096}" presName="background3" presStyleLbl="node3" presStyleIdx="1" presStyleCnt="3"/>
      <dgm:spPr/>
    </dgm:pt>
    <dgm:pt modelId="{B038CA52-70AC-4B2B-A355-5C14B5C82526}" type="pres">
      <dgm:prSet presAssocID="{18CF2909-B317-455B-A3A2-65A3906C7096}" presName="text3" presStyleLbl="fgAcc3" presStyleIdx="1" presStyleCnt="3">
        <dgm:presLayoutVars>
          <dgm:chPref val="3"/>
        </dgm:presLayoutVars>
      </dgm:prSet>
      <dgm:spPr/>
      <dgm:t>
        <a:bodyPr/>
        <a:lstStyle/>
        <a:p>
          <a:endParaRPr lang="en-US"/>
        </a:p>
      </dgm:t>
    </dgm:pt>
    <dgm:pt modelId="{3559674C-1722-4A20-A1D7-A433075010C5}" type="pres">
      <dgm:prSet presAssocID="{18CF2909-B317-455B-A3A2-65A3906C7096}" presName="hierChild4" presStyleCnt="0"/>
      <dgm:spPr/>
    </dgm:pt>
    <dgm:pt modelId="{CD0AB6DC-A2CE-4E07-AE5B-46CEF2F0DCD7}" type="pres">
      <dgm:prSet presAssocID="{695F6D1A-57FE-462B-B2D4-6ED648B5141C}" presName="Name17" presStyleLbl="parChTrans1D3" presStyleIdx="2" presStyleCnt="3"/>
      <dgm:spPr/>
      <dgm:t>
        <a:bodyPr/>
        <a:lstStyle/>
        <a:p>
          <a:endParaRPr lang="en-US"/>
        </a:p>
      </dgm:t>
    </dgm:pt>
    <dgm:pt modelId="{E0C7A5B5-E38A-4DB2-8A66-004FCC1FC192}" type="pres">
      <dgm:prSet presAssocID="{B1345A16-52B9-4B79-9F6B-C73B887B89B5}" presName="hierRoot3" presStyleCnt="0"/>
      <dgm:spPr/>
    </dgm:pt>
    <dgm:pt modelId="{94CD936D-F1E1-4224-896C-345C927DBEDF}" type="pres">
      <dgm:prSet presAssocID="{B1345A16-52B9-4B79-9F6B-C73B887B89B5}" presName="composite3" presStyleCnt="0"/>
      <dgm:spPr/>
    </dgm:pt>
    <dgm:pt modelId="{A8EEF0EF-285A-4E39-9474-D4FAA1211DFA}" type="pres">
      <dgm:prSet presAssocID="{B1345A16-52B9-4B79-9F6B-C73B887B89B5}" presName="background3" presStyleLbl="node3" presStyleIdx="2" presStyleCnt="3"/>
      <dgm:spPr/>
    </dgm:pt>
    <dgm:pt modelId="{BC4FBAA6-1154-43D0-B7C2-6169AB36F45E}" type="pres">
      <dgm:prSet presAssocID="{B1345A16-52B9-4B79-9F6B-C73B887B89B5}" presName="text3" presStyleLbl="fgAcc3" presStyleIdx="2" presStyleCnt="3">
        <dgm:presLayoutVars>
          <dgm:chPref val="3"/>
        </dgm:presLayoutVars>
      </dgm:prSet>
      <dgm:spPr/>
      <dgm:t>
        <a:bodyPr/>
        <a:lstStyle/>
        <a:p>
          <a:endParaRPr lang="en-US"/>
        </a:p>
      </dgm:t>
    </dgm:pt>
    <dgm:pt modelId="{47BDA8B4-A837-4942-A020-C35E095F5703}" type="pres">
      <dgm:prSet presAssocID="{B1345A16-52B9-4B79-9F6B-C73B887B89B5}" presName="hierChild4" presStyleCnt="0"/>
      <dgm:spPr/>
    </dgm:pt>
  </dgm:ptLst>
  <dgm:cxnLst>
    <dgm:cxn modelId="{971C648C-FE84-B040-B4FA-A7625A32E531}" type="presOf" srcId="{9678ED33-0FB4-7E4A-B8DF-4050688592C4}" destId="{F3268ED1-0FF0-3C4D-A165-4240CE36CB17}" srcOrd="0" destOrd="0" presId="urn:microsoft.com/office/officeart/2005/8/layout/hierarchy1"/>
    <dgm:cxn modelId="{EEC306C8-CD3C-A141-9CCE-1B00F603572F}" srcId="{61864806-C6F1-9A44-A404-EB41317116A0}" destId="{49AAAA4C-77AB-324B-B3EF-5461CCD9BB13}" srcOrd="0" destOrd="0" parTransId="{B2299885-0559-3741-AE46-78D1AF16BC0D}" sibTransId="{B4F7D50C-2048-E344-AA53-0A07F0912749}"/>
    <dgm:cxn modelId="{E9C423EA-E84D-4B47-B045-9C9D9A608690}" type="presOf" srcId="{4CE9D8C4-8934-3B43-8B3B-0C7747FD1794}" destId="{F2E0035B-82CA-7C4A-9EAD-605CAD130322}" srcOrd="0" destOrd="0" presId="urn:microsoft.com/office/officeart/2005/8/layout/hierarchy1"/>
    <dgm:cxn modelId="{576190C7-2F51-46B1-9210-A0177B8341A9}" srcId="{9678ED33-0FB4-7E4A-B8DF-4050688592C4}" destId="{18CF2909-B317-455B-A3A2-65A3906C7096}" srcOrd="0" destOrd="0" parTransId="{BB401590-75BD-4684-9FEC-CB3E8A929A92}" sibTransId="{6F26F4DD-FA49-49B1-BC23-B56848CE828B}"/>
    <dgm:cxn modelId="{0E096D1B-BBE1-47A7-BFC2-FDA143444F17}" type="presOf" srcId="{BB401590-75BD-4684-9FEC-CB3E8A929A92}" destId="{CBC2B2E0-DBD5-40FB-AEE2-3A0C96DF069F}" srcOrd="0" destOrd="0" presId="urn:microsoft.com/office/officeart/2005/8/layout/hierarchy1"/>
    <dgm:cxn modelId="{86A75059-6C5A-BF41-9DF8-198FDEFF092D}" srcId="{49AAAA4C-77AB-324B-B3EF-5461CCD9BB13}" destId="{950337E2-6889-2D48-B4B8-CF48263D2906}" srcOrd="0" destOrd="0" parTransId="{FFDEC970-7E48-6C4A-829D-8B75C74C0345}" sibTransId="{477F8244-904E-E44C-A780-295217CBFB62}"/>
    <dgm:cxn modelId="{2B11E8CE-FEC3-464C-9C68-68EDFE6F5464}" type="presOf" srcId="{61864806-C6F1-9A44-A404-EB41317116A0}" destId="{624D1368-2EB3-1346-9F5B-D83E4881DE28}" srcOrd="0" destOrd="0" presId="urn:microsoft.com/office/officeart/2005/8/layout/hierarchy1"/>
    <dgm:cxn modelId="{F7C82E9E-D9D1-4483-8F9F-56D6744C4EB0}" srcId="{9678ED33-0FB4-7E4A-B8DF-4050688592C4}" destId="{B1345A16-52B9-4B79-9F6B-C73B887B89B5}" srcOrd="1" destOrd="0" parTransId="{695F6D1A-57FE-462B-B2D4-6ED648B5141C}" sibTransId="{6C3162D5-30A2-40B9-ABDE-7D4E81EE7696}"/>
    <dgm:cxn modelId="{7DEE3B29-BE3D-DB47-94D0-96967ED46AE1}" srcId="{61864806-C6F1-9A44-A404-EB41317116A0}" destId="{9678ED33-0FB4-7E4A-B8DF-4050688592C4}" srcOrd="1" destOrd="0" parTransId="{27842DE0-4ADD-594A-AE3C-C2FBEBB0F38E}" sibTransId="{BC7446F1-D35E-194D-BC58-986489D99E10}"/>
    <dgm:cxn modelId="{99F237D3-1E9E-7142-ABB6-8DD9C8204628}" type="presOf" srcId="{B2299885-0559-3741-AE46-78D1AF16BC0D}" destId="{D0DA2A0A-9B6B-9849-A07F-29E18E4A604F}" srcOrd="0" destOrd="0" presId="urn:microsoft.com/office/officeart/2005/8/layout/hierarchy1"/>
    <dgm:cxn modelId="{6A85C6AC-1383-B749-BC44-4FA5E4E65939}" type="presOf" srcId="{49AAAA4C-77AB-324B-B3EF-5461CCD9BB13}" destId="{2BCA492C-C91E-3143-9451-8E2953AF7025}" srcOrd="0" destOrd="0" presId="urn:microsoft.com/office/officeart/2005/8/layout/hierarchy1"/>
    <dgm:cxn modelId="{BB5F6F2C-A43D-724A-9D5A-08401F730C74}" type="presOf" srcId="{950337E2-6889-2D48-B4B8-CF48263D2906}" destId="{67E7E1F4-F313-B74E-87EE-B005E91B03FE}" srcOrd="0" destOrd="0" presId="urn:microsoft.com/office/officeart/2005/8/layout/hierarchy1"/>
    <dgm:cxn modelId="{85262D0B-F0C3-4D51-999D-7177BF748BB6}" type="presOf" srcId="{B1345A16-52B9-4B79-9F6B-C73B887B89B5}" destId="{BC4FBAA6-1154-43D0-B7C2-6169AB36F45E}" srcOrd="0" destOrd="0" presId="urn:microsoft.com/office/officeart/2005/8/layout/hierarchy1"/>
    <dgm:cxn modelId="{9B1A4935-DB14-484E-A8E6-5A75A5289162}" type="presOf" srcId="{695F6D1A-57FE-462B-B2D4-6ED648B5141C}" destId="{CD0AB6DC-A2CE-4E07-AE5B-46CEF2F0DCD7}" srcOrd="0" destOrd="0" presId="urn:microsoft.com/office/officeart/2005/8/layout/hierarchy1"/>
    <dgm:cxn modelId="{5C989EB0-C062-4470-B619-4F3DDA58160F}" type="presOf" srcId="{18CF2909-B317-455B-A3A2-65A3906C7096}" destId="{B038CA52-70AC-4B2B-A355-5C14B5C82526}" srcOrd="0" destOrd="0" presId="urn:microsoft.com/office/officeart/2005/8/layout/hierarchy1"/>
    <dgm:cxn modelId="{96BBC094-A2FC-ED4D-919E-C1084F9CAE68}" srcId="{4CE9D8C4-8934-3B43-8B3B-0C7747FD1794}" destId="{61864806-C6F1-9A44-A404-EB41317116A0}" srcOrd="0" destOrd="0" parTransId="{E5780812-3F5D-1E4C-A1C5-80E3CB862B30}" sibTransId="{807E7B57-46FB-2144-975A-C6D780D68C5E}"/>
    <dgm:cxn modelId="{587373AB-3775-024B-94F0-B33EEEFE24E3}" type="presOf" srcId="{27842DE0-4ADD-594A-AE3C-C2FBEBB0F38E}" destId="{B61A71F9-32B7-4A48-BEC7-7FB1C2CA7FF2}" srcOrd="0" destOrd="0" presId="urn:microsoft.com/office/officeart/2005/8/layout/hierarchy1"/>
    <dgm:cxn modelId="{81DDD433-D4AC-BF44-B60B-556B91A38A9C}" type="presOf" srcId="{FFDEC970-7E48-6C4A-829D-8B75C74C0345}" destId="{1E27DC1F-A9CE-0C4C-93F2-2A4EB3268A4E}" srcOrd="0" destOrd="0" presId="urn:microsoft.com/office/officeart/2005/8/layout/hierarchy1"/>
    <dgm:cxn modelId="{A662E123-626C-F34A-B088-E73FDED80CDA}" type="presParOf" srcId="{F2E0035B-82CA-7C4A-9EAD-605CAD130322}" destId="{BE8CD7DF-AAB2-1249-8F8C-646F66ED5F44}" srcOrd="0" destOrd="0" presId="urn:microsoft.com/office/officeart/2005/8/layout/hierarchy1"/>
    <dgm:cxn modelId="{B026701F-AF75-DA4C-856B-493E5C8EBFF2}" type="presParOf" srcId="{BE8CD7DF-AAB2-1249-8F8C-646F66ED5F44}" destId="{7BD08227-A94C-D343-8649-5B7D3A74E4A4}" srcOrd="0" destOrd="0" presId="urn:microsoft.com/office/officeart/2005/8/layout/hierarchy1"/>
    <dgm:cxn modelId="{8A2F696A-0C1D-6749-9351-B8A7C2E9B420}" type="presParOf" srcId="{7BD08227-A94C-D343-8649-5B7D3A74E4A4}" destId="{403377A6-E4E0-4946-AEC2-9E05243A31A8}" srcOrd="0" destOrd="0" presId="urn:microsoft.com/office/officeart/2005/8/layout/hierarchy1"/>
    <dgm:cxn modelId="{7212BDE2-5529-F841-B384-3FF8C655830F}" type="presParOf" srcId="{7BD08227-A94C-D343-8649-5B7D3A74E4A4}" destId="{624D1368-2EB3-1346-9F5B-D83E4881DE28}" srcOrd="1" destOrd="0" presId="urn:microsoft.com/office/officeart/2005/8/layout/hierarchy1"/>
    <dgm:cxn modelId="{A6777B48-455C-0849-91EA-8028A3F12CC2}" type="presParOf" srcId="{BE8CD7DF-AAB2-1249-8F8C-646F66ED5F44}" destId="{91B7A109-0DBB-824A-8563-3108610CBD45}" srcOrd="1" destOrd="0" presId="urn:microsoft.com/office/officeart/2005/8/layout/hierarchy1"/>
    <dgm:cxn modelId="{57400970-37E0-9340-A6F4-F4EA9E117AEA}" type="presParOf" srcId="{91B7A109-0DBB-824A-8563-3108610CBD45}" destId="{D0DA2A0A-9B6B-9849-A07F-29E18E4A604F}" srcOrd="0" destOrd="0" presId="urn:microsoft.com/office/officeart/2005/8/layout/hierarchy1"/>
    <dgm:cxn modelId="{9E4413EE-487A-C24A-BFB7-B50FF24DEE75}" type="presParOf" srcId="{91B7A109-0DBB-824A-8563-3108610CBD45}" destId="{60550F19-AED0-D745-8299-1283978E8230}" srcOrd="1" destOrd="0" presId="urn:microsoft.com/office/officeart/2005/8/layout/hierarchy1"/>
    <dgm:cxn modelId="{EB2298BC-B50F-9542-A897-3ACE9BC4B040}" type="presParOf" srcId="{60550F19-AED0-D745-8299-1283978E8230}" destId="{A2D2E742-2379-F949-ADF8-893593AC2DE7}" srcOrd="0" destOrd="0" presId="urn:microsoft.com/office/officeart/2005/8/layout/hierarchy1"/>
    <dgm:cxn modelId="{48086883-3E18-2B4C-8D43-AF6E45AC8677}" type="presParOf" srcId="{A2D2E742-2379-F949-ADF8-893593AC2DE7}" destId="{BE40DBCF-53B2-4E44-9C31-BA24500A87DF}" srcOrd="0" destOrd="0" presId="urn:microsoft.com/office/officeart/2005/8/layout/hierarchy1"/>
    <dgm:cxn modelId="{C4014BEB-D2F1-954F-8985-80382B3C3987}" type="presParOf" srcId="{A2D2E742-2379-F949-ADF8-893593AC2DE7}" destId="{2BCA492C-C91E-3143-9451-8E2953AF7025}" srcOrd="1" destOrd="0" presId="urn:microsoft.com/office/officeart/2005/8/layout/hierarchy1"/>
    <dgm:cxn modelId="{D680B0B9-DE16-B540-8E0D-6EE71B949491}" type="presParOf" srcId="{60550F19-AED0-D745-8299-1283978E8230}" destId="{4D89BD5B-EAE4-A143-92FE-36ECBCFBE012}" srcOrd="1" destOrd="0" presId="urn:microsoft.com/office/officeart/2005/8/layout/hierarchy1"/>
    <dgm:cxn modelId="{A8DCCBB6-E95E-094F-A79C-76CF5715228F}" type="presParOf" srcId="{4D89BD5B-EAE4-A143-92FE-36ECBCFBE012}" destId="{1E27DC1F-A9CE-0C4C-93F2-2A4EB3268A4E}" srcOrd="0" destOrd="0" presId="urn:microsoft.com/office/officeart/2005/8/layout/hierarchy1"/>
    <dgm:cxn modelId="{84DCE729-9026-0046-B42B-1230379122FF}" type="presParOf" srcId="{4D89BD5B-EAE4-A143-92FE-36ECBCFBE012}" destId="{9C508C38-2A33-B144-8C2F-165023132A91}" srcOrd="1" destOrd="0" presId="urn:microsoft.com/office/officeart/2005/8/layout/hierarchy1"/>
    <dgm:cxn modelId="{B872A42D-C234-924A-ABD5-BB424966BF12}" type="presParOf" srcId="{9C508C38-2A33-B144-8C2F-165023132A91}" destId="{6768B789-898E-A94F-BB0D-51268D3ACAA3}" srcOrd="0" destOrd="0" presId="urn:microsoft.com/office/officeart/2005/8/layout/hierarchy1"/>
    <dgm:cxn modelId="{3FF4DF10-32B1-454F-ACB8-49AC02F30409}" type="presParOf" srcId="{6768B789-898E-A94F-BB0D-51268D3ACAA3}" destId="{CACCDBED-864B-B84A-A917-67ACE0E47FF1}" srcOrd="0" destOrd="0" presId="urn:microsoft.com/office/officeart/2005/8/layout/hierarchy1"/>
    <dgm:cxn modelId="{5D5B7CC4-2B3F-B741-BAB2-48C3B5094D0F}" type="presParOf" srcId="{6768B789-898E-A94F-BB0D-51268D3ACAA3}" destId="{67E7E1F4-F313-B74E-87EE-B005E91B03FE}" srcOrd="1" destOrd="0" presId="urn:microsoft.com/office/officeart/2005/8/layout/hierarchy1"/>
    <dgm:cxn modelId="{56C99F1A-A319-B84C-9E8D-FFBADD5B08C8}" type="presParOf" srcId="{9C508C38-2A33-B144-8C2F-165023132A91}" destId="{8C1D17EA-FED4-5D4C-AB83-A82AAB79CEF6}" srcOrd="1" destOrd="0" presId="urn:microsoft.com/office/officeart/2005/8/layout/hierarchy1"/>
    <dgm:cxn modelId="{CC72B8A8-9187-7C4D-B68C-5BCA139C9708}" type="presParOf" srcId="{91B7A109-0DBB-824A-8563-3108610CBD45}" destId="{B61A71F9-32B7-4A48-BEC7-7FB1C2CA7FF2}" srcOrd="2" destOrd="0" presId="urn:microsoft.com/office/officeart/2005/8/layout/hierarchy1"/>
    <dgm:cxn modelId="{0B901833-FC2B-FE49-9AA2-DA698E2B9F8F}" type="presParOf" srcId="{91B7A109-0DBB-824A-8563-3108610CBD45}" destId="{A70166FF-E6CC-3549-ACD8-8773F0ACF02A}" srcOrd="3" destOrd="0" presId="urn:microsoft.com/office/officeart/2005/8/layout/hierarchy1"/>
    <dgm:cxn modelId="{3ABBA17C-C172-AE42-80BC-27CAEFE471C5}" type="presParOf" srcId="{A70166FF-E6CC-3549-ACD8-8773F0ACF02A}" destId="{738CEAE6-FAB9-C146-B869-095A4F86C76A}" srcOrd="0" destOrd="0" presId="urn:microsoft.com/office/officeart/2005/8/layout/hierarchy1"/>
    <dgm:cxn modelId="{6CFA6180-3F89-C849-B657-DE078E387C17}" type="presParOf" srcId="{738CEAE6-FAB9-C146-B869-095A4F86C76A}" destId="{D882F1E1-210D-F049-ABA1-DEAC63FE9915}" srcOrd="0" destOrd="0" presId="urn:microsoft.com/office/officeart/2005/8/layout/hierarchy1"/>
    <dgm:cxn modelId="{BD3D2440-5376-664A-BEED-F80FE007DBE3}" type="presParOf" srcId="{738CEAE6-FAB9-C146-B869-095A4F86C76A}" destId="{F3268ED1-0FF0-3C4D-A165-4240CE36CB17}" srcOrd="1" destOrd="0" presId="urn:microsoft.com/office/officeart/2005/8/layout/hierarchy1"/>
    <dgm:cxn modelId="{07ABDA38-F6A5-4D4E-B1CB-CAA607081F3D}" type="presParOf" srcId="{A70166FF-E6CC-3549-ACD8-8773F0ACF02A}" destId="{BAD01AA5-A1FD-3141-92D5-117F3EA8D8F1}" srcOrd="1" destOrd="0" presId="urn:microsoft.com/office/officeart/2005/8/layout/hierarchy1"/>
    <dgm:cxn modelId="{CF50620F-EC75-445E-B6C3-9731CA86E8C7}" type="presParOf" srcId="{BAD01AA5-A1FD-3141-92D5-117F3EA8D8F1}" destId="{CBC2B2E0-DBD5-40FB-AEE2-3A0C96DF069F}" srcOrd="0" destOrd="0" presId="urn:microsoft.com/office/officeart/2005/8/layout/hierarchy1"/>
    <dgm:cxn modelId="{B795FB1E-2154-44D6-9DE9-9A6D1E6079EE}" type="presParOf" srcId="{BAD01AA5-A1FD-3141-92D5-117F3EA8D8F1}" destId="{44EAF8EC-B3D2-458E-A933-96B092C970B5}" srcOrd="1" destOrd="0" presId="urn:microsoft.com/office/officeart/2005/8/layout/hierarchy1"/>
    <dgm:cxn modelId="{4A597D9D-9DA5-4083-BF3A-11429174C889}" type="presParOf" srcId="{44EAF8EC-B3D2-458E-A933-96B092C970B5}" destId="{C7FA23EE-39CF-4818-A787-B1FFCEA6C837}" srcOrd="0" destOrd="0" presId="urn:microsoft.com/office/officeart/2005/8/layout/hierarchy1"/>
    <dgm:cxn modelId="{E18A2B4C-3B35-45BB-9FA4-24EBF4CC01A5}" type="presParOf" srcId="{C7FA23EE-39CF-4818-A787-B1FFCEA6C837}" destId="{8C9A1CAA-A4E2-4B6B-A1F7-17FB12ED149E}" srcOrd="0" destOrd="0" presId="urn:microsoft.com/office/officeart/2005/8/layout/hierarchy1"/>
    <dgm:cxn modelId="{B87A23BF-A562-4DDD-932C-DE868CD841F3}" type="presParOf" srcId="{C7FA23EE-39CF-4818-A787-B1FFCEA6C837}" destId="{B038CA52-70AC-4B2B-A355-5C14B5C82526}" srcOrd="1" destOrd="0" presId="urn:microsoft.com/office/officeart/2005/8/layout/hierarchy1"/>
    <dgm:cxn modelId="{9A1B1777-70B0-42B2-BDCE-3A7390074522}" type="presParOf" srcId="{44EAF8EC-B3D2-458E-A933-96B092C970B5}" destId="{3559674C-1722-4A20-A1D7-A433075010C5}" srcOrd="1" destOrd="0" presId="urn:microsoft.com/office/officeart/2005/8/layout/hierarchy1"/>
    <dgm:cxn modelId="{69637C38-FF9B-4EDD-B610-F70A3868F645}" type="presParOf" srcId="{BAD01AA5-A1FD-3141-92D5-117F3EA8D8F1}" destId="{CD0AB6DC-A2CE-4E07-AE5B-46CEF2F0DCD7}" srcOrd="2" destOrd="0" presId="urn:microsoft.com/office/officeart/2005/8/layout/hierarchy1"/>
    <dgm:cxn modelId="{9F411CD8-8B44-4A34-8321-4C51CCBCD7FB}" type="presParOf" srcId="{BAD01AA5-A1FD-3141-92D5-117F3EA8D8F1}" destId="{E0C7A5B5-E38A-4DB2-8A66-004FCC1FC192}" srcOrd="3" destOrd="0" presId="urn:microsoft.com/office/officeart/2005/8/layout/hierarchy1"/>
    <dgm:cxn modelId="{8D086E23-2768-4B89-A8E2-FF0A5FC765FC}" type="presParOf" srcId="{E0C7A5B5-E38A-4DB2-8A66-004FCC1FC192}" destId="{94CD936D-F1E1-4224-896C-345C927DBEDF}" srcOrd="0" destOrd="0" presId="urn:microsoft.com/office/officeart/2005/8/layout/hierarchy1"/>
    <dgm:cxn modelId="{B90CABD3-3F85-47B2-BD96-A8E2F14F7819}" type="presParOf" srcId="{94CD936D-F1E1-4224-896C-345C927DBEDF}" destId="{A8EEF0EF-285A-4E39-9474-D4FAA1211DFA}" srcOrd="0" destOrd="0" presId="urn:microsoft.com/office/officeart/2005/8/layout/hierarchy1"/>
    <dgm:cxn modelId="{97E89F47-F813-4730-912E-7E3AC4AD12FC}" type="presParOf" srcId="{94CD936D-F1E1-4224-896C-345C927DBEDF}" destId="{BC4FBAA6-1154-43D0-B7C2-6169AB36F45E}" srcOrd="1" destOrd="0" presId="urn:microsoft.com/office/officeart/2005/8/layout/hierarchy1"/>
    <dgm:cxn modelId="{CE2AAE4D-4043-491D-BA28-DB996046A8DF}" type="presParOf" srcId="{E0C7A5B5-E38A-4DB2-8A66-004FCC1FC192}" destId="{47BDA8B4-A837-4942-A020-C35E095F5703}" srcOrd="1" destOrd="0" presId="urn:microsoft.com/office/officeart/2005/8/layout/hierarchy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000F8-B33D-F142-B249-070E283C5F49}">
      <dsp:nvSpPr>
        <dsp:cNvPr id="0" name=""/>
        <dsp:cNvSpPr/>
      </dsp:nvSpPr>
      <dsp:spPr>
        <a:xfrm>
          <a:off x="2666" y="1892"/>
          <a:ext cx="2600324" cy="708953"/>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t>Care &amp; Feeding Offices</a:t>
          </a:r>
          <a:endParaRPr lang="en-US" sz="1800" b="1" kern="1200" dirty="0"/>
        </a:p>
      </dsp:txBody>
      <dsp:txXfrm>
        <a:off x="2666" y="1892"/>
        <a:ext cx="2600324" cy="708953"/>
      </dsp:txXfrm>
    </dsp:sp>
    <dsp:sp modelId="{83EFEF46-A5FE-164D-873A-72872C892518}">
      <dsp:nvSpPr>
        <dsp:cNvPr id="0" name=""/>
        <dsp:cNvSpPr/>
      </dsp:nvSpPr>
      <dsp:spPr>
        <a:xfrm>
          <a:off x="2666" y="710845"/>
          <a:ext cx="2600324" cy="39527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Correspondence</a:t>
          </a:r>
          <a:endParaRPr lang="en-US" sz="1800" kern="1200" dirty="0"/>
        </a:p>
        <a:p>
          <a:pPr marL="171450" lvl="1" indent="-171450" algn="l" defTabSz="800100">
            <a:lnSpc>
              <a:spcPct val="90000"/>
            </a:lnSpc>
            <a:spcBef>
              <a:spcPct val="0"/>
            </a:spcBef>
            <a:spcAft>
              <a:spcPct val="15000"/>
            </a:spcAft>
            <a:buChar char="••"/>
          </a:pPr>
          <a:r>
            <a:rPr lang="en-US" sz="1800" kern="1200" dirty="0" smtClean="0"/>
            <a:t>Staff Secretary</a:t>
          </a:r>
          <a:endParaRPr lang="en-US" sz="1800" kern="1200" dirty="0"/>
        </a:p>
        <a:p>
          <a:pPr marL="171450" lvl="1" indent="-171450" algn="l" defTabSz="800100">
            <a:lnSpc>
              <a:spcPct val="90000"/>
            </a:lnSpc>
            <a:spcBef>
              <a:spcPct val="0"/>
            </a:spcBef>
            <a:spcAft>
              <a:spcPct val="15000"/>
            </a:spcAft>
            <a:buChar char="••"/>
          </a:pPr>
          <a:r>
            <a:rPr lang="en-US" sz="1800" kern="1200" dirty="0" smtClean="0"/>
            <a:t>Scheduling</a:t>
          </a:r>
          <a:endParaRPr lang="en-US" sz="1800" kern="1200" dirty="0"/>
        </a:p>
        <a:p>
          <a:pPr marL="171450" lvl="1" indent="-171450" algn="l" defTabSz="800100">
            <a:lnSpc>
              <a:spcPct val="90000"/>
            </a:lnSpc>
            <a:spcBef>
              <a:spcPct val="0"/>
            </a:spcBef>
            <a:spcAft>
              <a:spcPct val="15000"/>
            </a:spcAft>
            <a:buChar char="••"/>
          </a:pPr>
          <a:r>
            <a:rPr lang="en-US" sz="1800" kern="1200" dirty="0" smtClean="0"/>
            <a:t>Advance</a:t>
          </a:r>
          <a:endParaRPr lang="en-US" sz="1800" kern="1200" dirty="0"/>
        </a:p>
        <a:p>
          <a:pPr marL="171450" lvl="1" indent="-171450" algn="l" defTabSz="800100">
            <a:lnSpc>
              <a:spcPct val="90000"/>
            </a:lnSpc>
            <a:spcBef>
              <a:spcPct val="0"/>
            </a:spcBef>
            <a:spcAft>
              <a:spcPct val="15000"/>
            </a:spcAft>
            <a:buChar char="••"/>
          </a:pPr>
          <a:r>
            <a:rPr lang="en-US" sz="1800" kern="1200" dirty="0" smtClean="0"/>
            <a:t>Speechwriting &amp; Research</a:t>
          </a:r>
          <a:endParaRPr lang="en-US" sz="1800" kern="1200" dirty="0"/>
        </a:p>
        <a:p>
          <a:pPr marL="171450" lvl="1" indent="-171450" algn="l" defTabSz="800100">
            <a:lnSpc>
              <a:spcPct val="90000"/>
            </a:lnSpc>
            <a:spcBef>
              <a:spcPct val="0"/>
            </a:spcBef>
            <a:spcAft>
              <a:spcPct val="15000"/>
            </a:spcAft>
            <a:buChar char="••"/>
          </a:pPr>
          <a:r>
            <a:rPr lang="en-US" sz="1800" kern="1200" dirty="0" smtClean="0"/>
            <a:t>Personnel</a:t>
          </a:r>
          <a:endParaRPr lang="en-US" sz="1800" kern="1200" dirty="0"/>
        </a:p>
        <a:p>
          <a:pPr marL="171450" lvl="1" indent="-171450" algn="l" defTabSz="800100">
            <a:lnSpc>
              <a:spcPct val="90000"/>
            </a:lnSpc>
            <a:spcBef>
              <a:spcPct val="0"/>
            </a:spcBef>
            <a:spcAft>
              <a:spcPct val="15000"/>
            </a:spcAft>
            <a:buChar char="••"/>
          </a:pPr>
          <a:r>
            <a:rPr lang="en-US" sz="1800" kern="1200" dirty="0" smtClean="0"/>
            <a:t>White House Counsel</a:t>
          </a:r>
          <a:endParaRPr lang="en-US" sz="1800" kern="1200" dirty="0"/>
        </a:p>
        <a:p>
          <a:pPr marL="171450" lvl="1" indent="-171450" algn="l" defTabSz="800100">
            <a:lnSpc>
              <a:spcPct val="90000"/>
            </a:lnSpc>
            <a:spcBef>
              <a:spcPct val="0"/>
            </a:spcBef>
            <a:spcAft>
              <a:spcPct val="15000"/>
            </a:spcAft>
            <a:buChar char="••"/>
          </a:pPr>
          <a:r>
            <a:rPr lang="en-US" sz="1800" kern="1200" dirty="0" smtClean="0"/>
            <a:t>Cabinet Liaison</a:t>
          </a:r>
          <a:endParaRPr lang="en-US" sz="1800" kern="1200" dirty="0"/>
        </a:p>
        <a:p>
          <a:pPr marL="171450" lvl="1" indent="-171450" algn="l" defTabSz="800100">
            <a:lnSpc>
              <a:spcPct val="90000"/>
            </a:lnSpc>
            <a:spcBef>
              <a:spcPct val="0"/>
            </a:spcBef>
            <a:spcAft>
              <a:spcPct val="15000"/>
            </a:spcAft>
            <a:buChar char="••"/>
          </a:pPr>
          <a:r>
            <a:rPr lang="en-US" sz="1800" kern="1200" dirty="0" smtClean="0"/>
            <a:t>Military Aides</a:t>
          </a:r>
          <a:endParaRPr lang="en-US" sz="1800" kern="1200" dirty="0"/>
        </a:p>
        <a:p>
          <a:pPr marL="171450" lvl="1" indent="-171450" algn="l" defTabSz="800100">
            <a:lnSpc>
              <a:spcPct val="90000"/>
            </a:lnSpc>
            <a:spcBef>
              <a:spcPct val="0"/>
            </a:spcBef>
            <a:spcAft>
              <a:spcPct val="15000"/>
            </a:spcAft>
            <a:buChar char="••"/>
          </a:pPr>
          <a:r>
            <a:rPr lang="en-US" sz="1800" kern="1200" dirty="0" smtClean="0"/>
            <a:t>Executive Clerk</a:t>
          </a:r>
          <a:endParaRPr lang="en-US" sz="1800" kern="1200" dirty="0"/>
        </a:p>
        <a:p>
          <a:pPr marL="171450" lvl="1" indent="-171450" algn="l" defTabSz="800100">
            <a:lnSpc>
              <a:spcPct val="90000"/>
            </a:lnSpc>
            <a:spcBef>
              <a:spcPct val="0"/>
            </a:spcBef>
            <a:spcAft>
              <a:spcPct val="15000"/>
            </a:spcAft>
            <a:buChar char="••"/>
          </a:pPr>
          <a:r>
            <a:rPr lang="en-US" sz="1800" kern="1200" dirty="0" smtClean="0"/>
            <a:t>Records</a:t>
          </a:r>
          <a:endParaRPr lang="en-US" sz="1800" kern="1200" dirty="0"/>
        </a:p>
        <a:p>
          <a:pPr marL="171450" lvl="1" indent="-171450" algn="l" defTabSz="800100">
            <a:lnSpc>
              <a:spcPct val="90000"/>
            </a:lnSpc>
            <a:spcBef>
              <a:spcPct val="0"/>
            </a:spcBef>
            <a:spcAft>
              <a:spcPct val="15000"/>
            </a:spcAft>
            <a:buChar char="••"/>
          </a:pPr>
          <a:r>
            <a:rPr lang="en-US" sz="1800" kern="1200" dirty="0" smtClean="0"/>
            <a:t>Management &amp; Administration</a:t>
          </a:r>
          <a:endParaRPr lang="en-US" sz="1800" kern="1200" dirty="0"/>
        </a:p>
      </dsp:txBody>
      <dsp:txXfrm>
        <a:off x="2666" y="710845"/>
        <a:ext cx="2600324" cy="3952799"/>
      </dsp:txXfrm>
    </dsp:sp>
    <dsp:sp modelId="{D870D765-7681-3F41-B5BA-A6B1B1A94F34}">
      <dsp:nvSpPr>
        <dsp:cNvPr id="0" name=""/>
        <dsp:cNvSpPr/>
      </dsp:nvSpPr>
      <dsp:spPr>
        <a:xfrm>
          <a:off x="2967037" y="1892"/>
          <a:ext cx="2600324" cy="708953"/>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t>Policy </a:t>
          </a:r>
        </a:p>
        <a:p>
          <a:pPr lvl="0" algn="ctr" defTabSz="800100">
            <a:lnSpc>
              <a:spcPct val="90000"/>
            </a:lnSpc>
            <a:spcBef>
              <a:spcPct val="0"/>
            </a:spcBef>
            <a:spcAft>
              <a:spcPct val="35000"/>
            </a:spcAft>
          </a:pPr>
          <a:r>
            <a:rPr lang="en-US" sz="1800" b="1" kern="1200" dirty="0" smtClean="0"/>
            <a:t>Offices</a:t>
          </a:r>
          <a:endParaRPr lang="en-US" sz="1800" b="1" kern="1200" dirty="0"/>
        </a:p>
      </dsp:txBody>
      <dsp:txXfrm>
        <a:off x="2967037" y="1892"/>
        <a:ext cx="2600324" cy="708953"/>
      </dsp:txXfrm>
    </dsp:sp>
    <dsp:sp modelId="{5ED1CFFE-6251-A644-97D1-ED81B105E290}">
      <dsp:nvSpPr>
        <dsp:cNvPr id="0" name=""/>
        <dsp:cNvSpPr/>
      </dsp:nvSpPr>
      <dsp:spPr>
        <a:xfrm>
          <a:off x="2967037" y="710845"/>
          <a:ext cx="2600324" cy="39527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National Security</a:t>
          </a:r>
          <a:endParaRPr lang="en-US" sz="1800" kern="1200" dirty="0"/>
        </a:p>
        <a:p>
          <a:pPr marL="171450" lvl="1" indent="-171450" algn="l" defTabSz="800100">
            <a:lnSpc>
              <a:spcPct val="90000"/>
            </a:lnSpc>
            <a:spcBef>
              <a:spcPct val="0"/>
            </a:spcBef>
            <a:spcAft>
              <a:spcPct val="15000"/>
            </a:spcAft>
            <a:buChar char="••"/>
          </a:pPr>
          <a:r>
            <a:rPr lang="en-US" sz="1800" kern="1200" dirty="0" smtClean="0"/>
            <a:t>Economic Policy</a:t>
          </a:r>
          <a:endParaRPr lang="en-US" sz="1800" kern="1200" dirty="0"/>
        </a:p>
        <a:p>
          <a:pPr marL="171450" lvl="1" indent="-171450" algn="l" defTabSz="800100">
            <a:lnSpc>
              <a:spcPct val="90000"/>
            </a:lnSpc>
            <a:spcBef>
              <a:spcPct val="0"/>
            </a:spcBef>
            <a:spcAft>
              <a:spcPct val="15000"/>
            </a:spcAft>
            <a:buChar char="••"/>
          </a:pPr>
          <a:r>
            <a:rPr lang="en-US" sz="1800" kern="1200" dirty="0" smtClean="0"/>
            <a:t>Domestic Policy</a:t>
          </a:r>
          <a:endParaRPr lang="en-US" sz="1800" kern="1200" dirty="0"/>
        </a:p>
      </dsp:txBody>
      <dsp:txXfrm>
        <a:off x="2967037" y="710845"/>
        <a:ext cx="2600324" cy="3952799"/>
      </dsp:txXfrm>
    </dsp:sp>
    <dsp:sp modelId="{53F0C77C-B47C-9841-948D-676CC2D93233}">
      <dsp:nvSpPr>
        <dsp:cNvPr id="0" name=""/>
        <dsp:cNvSpPr/>
      </dsp:nvSpPr>
      <dsp:spPr>
        <a:xfrm>
          <a:off x="5931407" y="1892"/>
          <a:ext cx="2600324" cy="708953"/>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t>Packaging &amp; Selling Offices</a:t>
          </a:r>
          <a:endParaRPr lang="en-US" sz="1800" b="1" kern="1200" dirty="0"/>
        </a:p>
      </dsp:txBody>
      <dsp:txXfrm>
        <a:off x="5931407" y="1892"/>
        <a:ext cx="2600324" cy="708953"/>
      </dsp:txXfrm>
    </dsp:sp>
    <dsp:sp modelId="{F8BBED16-CC08-CB43-A6AE-1303F089C217}">
      <dsp:nvSpPr>
        <dsp:cNvPr id="0" name=""/>
        <dsp:cNvSpPr/>
      </dsp:nvSpPr>
      <dsp:spPr>
        <a:xfrm>
          <a:off x="5931407" y="710845"/>
          <a:ext cx="2600324" cy="39527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Legislative Affairs</a:t>
          </a:r>
          <a:endParaRPr lang="en-US" sz="1800" kern="1200" dirty="0"/>
        </a:p>
        <a:p>
          <a:pPr marL="171450" lvl="1" indent="-171450" algn="l" defTabSz="800100">
            <a:lnSpc>
              <a:spcPct val="90000"/>
            </a:lnSpc>
            <a:spcBef>
              <a:spcPct val="0"/>
            </a:spcBef>
            <a:spcAft>
              <a:spcPct val="15000"/>
            </a:spcAft>
            <a:buChar char="••"/>
          </a:pPr>
          <a:r>
            <a:rPr lang="en-US" sz="1800" kern="1200" dirty="0" smtClean="0"/>
            <a:t>Office of the Press Secretary</a:t>
          </a:r>
          <a:endParaRPr lang="en-US" sz="1800" kern="1200" dirty="0"/>
        </a:p>
        <a:p>
          <a:pPr marL="171450" lvl="1" indent="-171450" algn="l" defTabSz="800100">
            <a:lnSpc>
              <a:spcPct val="90000"/>
            </a:lnSpc>
            <a:spcBef>
              <a:spcPct val="0"/>
            </a:spcBef>
            <a:spcAft>
              <a:spcPct val="15000"/>
            </a:spcAft>
            <a:buChar char="••"/>
          </a:pPr>
          <a:r>
            <a:rPr lang="en-US" sz="1800" kern="1200" dirty="0" smtClean="0"/>
            <a:t>Communications</a:t>
          </a:r>
          <a:endParaRPr lang="en-US" sz="1800" kern="1200" dirty="0"/>
        </a:p>
        <a:p>
          <a:pPr marL="171450" lvl="1" indent="-171450" algn="l" defTabSz="800100">
            <a:lnSpc>
              <a:spcPct val="90000"/>
            </a:lnSpc>
            <a:spcBef>
              <a:spcPct val="0"/>
            </a:spcBef>
            <a:spcAft>
              <a:spcPct val="15000"/>
            </a:spcAft>
            <a:buChar char="••"/>
          </a:pPr>
          <a:r>
            <a:rPr lang="en-US" sz="1800" kern="1200" dirty="0" smtClean="0"/>
            <a:t>Public Engagement</a:t>
          </a:r>
          <a:endParaRPr lang="en-US" sz="1800" kern="1200" dirty="0"/>
        </a:p>
        <a:p>
          <a:pPr marL="171450" lvl="1" indent="-171450" algn="l" defTabSz="800100">
            <a:lnSpc>
              <a:spcPct val="90000"/>
            </a:lnSpc>
            <a:spcBef>
              <a:spcPct val="0"/>
            </a:spcBef>
            <a:spcAft>
              <a:spcPct val="15000"/>
            </a:spcAft>
            <a:buChar char="••"/>
          </a:pPr>
          <a:r>
            <a:rPr lang="en-US" sz="1800" kern="1200" dirty="0" smtClean="0"/>
            <a:t>Intergovernmental Affairs</a:t>
          </a:r>
          <a:endParaRPr lang="en-US" sz="1800" kern="1200" dirty="0"/>
        </a:p>
        <a:p>
          <a:pPr marL="171450" lvl="1" indent="-171450" algn="l" defTabSz="800100">
            <a:lnSpc>
              <a:spcPct val="90000"/>
            </a:lnSpc>
            <a:spcBef>
              <a:spcPct val="0"/>
            </a:spcBef>
            <a:spcAft>
              <a:spcPct val="15000"/>
            </a:spcAft>
            <a:buChar char="••"/>
          </a:pPr>
          <a:r>
            <a:rPr lang="en-US" sz="1800" kern="1200" dirty="0" smtClean="0"/>
            <a:t>Political Affairs</a:t>
          </a:r>
          <a:endParaRPr lang="en-US" sz="1800" kern="1200" dirty="0"/>
        </a:p>
      </dsp:txBody>
      <dsp:txXfrm>
        <a:off x="5931407" y="710845"/>
        <a:ext cx="2600324" cy="39527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AB6DC-A2CE-4E07-AE5B-46CEF2F0DCD7}">
      <dsp:nvSpPr>
        <dsp:cNvPr id="0" name=""/>
        <dsp:cNvSpPr/>
      </dsp:nvSpPr>
      <dsp:spPr>
        <a:xfrm>
          <a:off x="4406696" y="2807165"/>
          <a:ext cx="1098345" cy="522712"/>
        </a:xfrm>
        <a:custGeom>
          <a:avLst/>
          <a:gdLst/>
          <a:ahLst/>
          <a:cxnLst/>
          <a:rect l="0" t="0" r="0" b="0"/>
          <a:pathLst>
            <a:path>
              <a:moveTo>
                <a:pt x="0" y="0"/>
              </a:moveTo>
              <a:lnTo>
                <a:pt x="0" y="356213"/>
              </a:lnTo>
              <a:lnTo>
                <a:pt x="1098345" y="356213"/>
              </a:lnTo>
              <a:lnTo>
                <a:pt x="1098345" y="5227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C2B2E0-DBD5-40FB-AEE2-3A0C96DF069F}">
      <dsp:nvSpPr>
        <dsp:cNvPr id="0" name=""/>
        <dsp:cNvSpPr/>
      </dsp:nvSpPr>
      <dsp:spPr>
        <a:xfrm>
          <a:off x="3308350" y="2807165"/>
          <a:ext cx="1098345" cy="522712"/>
        </a:xfrm>
        <a:custGeom>
          <a:avLst/>
          <a:gdLst/>
          <a:ahLst/>
          <a:cxnLst/>
          <a:rect l="0" t="0" r="0" b="0"/>
          <a:pathLst>
            <a:path>
              <a:moveTo>
                <a:pt x="1098345" y="0"/>
              </a:moveTo>
              <a:lnTo>
                <a:pt x="1098345" y="356213"/>
              </a:lnTo>
              <a:lnTo>
                <a:pt x="0" y="356213"/>
              </a:lnTo>
              <a:lnTo>
                <a:pt x="0" y="5227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1A71F9-32B7-4A48-BEC7-7FB1C2CA7FF2}">
      <dsp:nvSpPr>
        <dsp:cNvPr id="0" name=""/>
        <dsp:cNvSpPr/>
      </dsp:nvSpPr>
      <dsp:spPr>
        <a:xfrm>
          <a:off x="2759177" y="1143171"/>
          <a:ext cx="1647518" cy="522712"/>
        </a:xfrm>
        <a:custGeom>
          <a:avLst/>
          <a:gdLst/>
          <a:ahLst/>
          <a:cxnLst/>
          <a:rect l="0" t="0" r="0" b="0"/>
          <a:pathLst>
            <a:path>
              <a:moveTo>
                <a:pt x="0" y="0"/>
              </a:moveTo>
              <a:lnTo>
                <a:pt x="0" y="356213"/>
              </a:lnTo>
              <a:lnTo>
                <a:pt x="1647518" y="356213"/>
              </a:lnTo>
              <a:lnTo>
                <a:pt x="1647518" y="5227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27DC1F-A9CE-0C4C-93F2-2A4EB3268A4E}">
      <dsp:nvSpPr>
        <dsp:cNvPr id="0" name=""/>
        <dsp:cNvSpPr/>
      </dsp:nvSpPr>
      <dsp:spPr>
        <a:xfrm>
          <a:off x="1065939" y="2807165"/>
          <a:ext cx="91440" cy="522712"/>
        </a:xfrm>
        <a:custGeom>
          <a:avLst/>
          <a:gdLst/>
          <a:ahLst/>
          <a:cxnLst/>
          <a:rect l="0" t="0" r="0" b="0"/>
          <a:pathLst>
            <a:path>
              <a:moveTo>
                <a:pt x="45720" y="0"/>
              </a:moveTo>
              <a:lnTo>
                <a:pt x="45720" y="52271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0DA2A0A-9B6B-9849-A07F-29E18E4A604F}">
      <dsp:nvSpPr>
        <dsp:cNvPr id="0" name=""/>
        <dsp:cNvSpPr/>
      </dsp:nvSpPr>
      <dsp:spPr>
        <a:xfrm>
          <a:off x="1111659" y="1143171"/>
          <a:ext cx="1647518" cy="522712"/>
        </a:xfrm>
        <a:custGeom>
          <a:avLst/>
          <a:gdLst/>
          <a:ahLst/>
          <a:cxnLst/>
          <a:rect l="0" t="0" r="0" b="0"/>
          <a:pathLst>
            <a:path>
              <a:moveTo>
                <a:pt x="1647518" y="0"/>
              </a:moveTo>
              <a:lnTo>
                <a:pt x="1647518" y="356213"/>
              </a:lnTo>
              <a:lnTo>
                <a:pt x="0" y="356213"/>
              </a:lnTo>
              <a:lnTo>
                <a:pt x="0" y="52271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3377A6-E4E0-4946-AEC2-9E05243A31A8}">
      <dsp:nvSpPr>
        <dsp:cNvPr id="0" name=""/>
        <dsp:cNvSpPr/>
      </dsp:nvSpPr>
      <dsp:spPr>
        <a:xfrm>
          <a:off x="1860531" y="1890"/>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624D1368-2EB3-1346-9F5B-D83E4881DE28}">
      <dsp:nvSpPr>
        <dsp:cNvPr id="0" name=""/>
        <dsp:cNvSpPr/>
      </dsp:nvSpPr>
      <dsp:spPr>
        <a:xfrm>
          <a:off x="2060230" y="191605"/>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Chief of Staff</a:t>
          </a:r>
          <a:endParaRPr lang="en-US" sz="2100" kern="1200" dirty="0"/>
        </a:p>
      </dsp:txBody>
      <dsp:txXfrm>
        <a:off x="2093657" y="225032"/>
        <a:ext cx="1730439" cy="1074427"/>
      </dsp:txXfrm>
    </dsp:sp>
    <dsp:sp modelId="{BE40DBCF-53B2-4E44-9C31-BA24500A87DF}">
      <dsp:nvSpPr>
        <dsp:cNvPr id="0" name=""/>
        <dsp:cNvSpPr/>
      </dsp:nvSpPr>
      <dsp:spPr>
        <a:xfrm>
          <a:off x="213012" y="1665884"/>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2BCA492C-C91E-3143-9451-8E2953AF7025}">
      <dsp:nvSpPr>
        <dsp:cNvPr id="0" name=""/>
        <dsp:cNvSpPr/>
      </dsp:nvSpPr>
      <dsp:spPr>
        <a:xfrm>
          <a:off x="412711" y="1855599"/>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Deputy Chief of Staff (Operations)</a:t>
          </a:r>
          <a:endParaRPr lang="en-US" sz="2100" kern="1200" dirty="0"/>
        </a:p>
      </dsp:txBody>
      <dsp:txXfrm>
        <a:off x="446138" y="1889026"/>
        <a:ext cx="1730439" cy="1074427"/>
      </dsp:txXfrm>
    </dsp:sp>
    <dsp:sp modelId="{CACCDBED-864B-B84A-A917-67ACE0E47FF1}">
      <dsp:nvSpPr>
        <dsp:cNvPr id="0" name=""/>
        <dsp:cNvSpPr/>
      </dsp:nvSpPr>
      <dsp:spPr>
        <a:xfrm>
          <a:off x="213012" y="3329878"/>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67E7E1F4-F313-B74E-87EE-B005E91B03FE}">
      <dsp:nvSpPr>
        <dsp:cNvPr id="0" name=""/>
        <dsp:cNvSpPr/>
      </dsp:nvSpPr>
      <dsp:spPr>
        <a:xfrm>
          <a:off x="412711" y="3519593"/>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Care &amp; Feeding Offices</a:t>
          </a:r>
          <a:endParaRPr lang="en-US" sz="2100" kern="1200" dirty="0"/>
        </a:p>
      </dsp:txBody>
      <dsp:txXfrm>
        <a:off x="446138" y="3553020"/>
        <a:ext cx="1730439" cy="1074427"/>
      </dsp:txXfrm>
    </dsp:sp>
    <dsp:sp modelId="{D882F1E1-210D-F049-ABA1-DEAC63FE9915}">
      <dsp:nvSpPr>
        <dsp:cNvPr id="0" name=""/>
        <dsp:cNvSpPr/>
      </dsp:nvSpPr>
      <dsp:spPr>
        <a:xfrm>
          <a:off x="3508050" y="1665884"/>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F3268ED1-0FF0-3C4D-A165-4240CE36CB17}">
      <dsp:nvSpPr>
        <dsp:cNvPr id="0" name=""/>
        <dsp:cNvSpPr/>
      </dsp:nvSpPr>
      <dsp:spPr>
        <a:xfrm>
          <a:off x="3707749" y="1855599"/>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Deputy Chief of Staff (Policy)</a:t>
          </a:r>
          <a:endParaRPr lang="en-US" sz="2100" kern="1200" dirty="0"/>
        </a:p>
      </dsp:txBody>
      <dsp:txXfrm>
        <a:off x="3741176" y="1889026"/>
        <a:ext cx="1730439" cy="1074427"/>
      </dsp:txXfrm>
    </dsp:sp>
    <dsp:sp modelId="{8C9A1CAA-A4E2-4B6B-A1F7-17FB12ED149E}">
      <dsp:nvSpPr>
        <dsp:cNvPr id="0" name=""/>
        <dsp:cNvSpPr/>
      </dsp:nvSpPr>
      <dsp:spPr>
        <a:xfrm>
          <a:off x="2409704" y="3329878"/>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B038CA52-70AC-4B2B-A355-5C14B5C82526}">
      <dsp:nvSpPr>
        <dsp:cNvPr id="0" name=""/>
        <dsp:cNvSpPr/>
      </dsp:nvSpPr>
      <dsp:spPr>
        <a:xfrm>
          <a:off x="2609403" y="3519593"/>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Policy Offices</a:t>
          </a:r>
          <a:endParaRPr lang="en-US" sz="2100" kern="1200" dirty="0"/>
        </a:p>
      </dsp:txBody>
      <dsp:txXfrm>
        <a:off x="2642830" y="3553020"/>
        <a:ext cx="1730439" cy="1074427"/>
      </dsp:txXfrm>
    </dsp:sp>
    <dsp:sp modelId="{A8EEF0EF-285A-4E39-9474-D4FAA1211DFA}">
      <dsp:nvSpPr>
        <dsp:cNvPr id="0" name=""/>
        <dsp:cNvSpPr/>
      </dsp:nvSpPr>
      <dsp:spPr>
        <a:xfrm>
          <a:off x="4606395" y="3329878"/>
          <a:ext cx="1797293" cy="1141281"/>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sp>
    <dsp:sp modelId="{BC4FBAA6-1154-43D0-B7C2-6169AB36F45E}">
      <dsp:nvSpPr>
        <dsp:cNvPr id="0" name=""/>
        <dsp:cNvSpPr/>
      </dsp:nvSpPr>
      <dsp:spPr>
        <a:xfrm>
          <a:off x="4806095" y="3519593"/>
          <a:ext cx="1797293" cy="114128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Packaging &amp; Selling Offices</a:t>
          </a:r>
          <a:endParaRPr lang="en-US" sz="2100" kern="1200" dirty="0"/>
        </a:p>
      </dsp:txBody>
      <dsp:txXfrm>
        <a:off x="4839522" y="3553020"/>
        <a:ext cx="1730439" cy="107442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577CC4A-DB37-4BDF-B62E-AB872758C780}" type="datetimeFigureOut">
              <a:rPr lang="en-US" smtClean="0"/>
              <a:pPr/>
              <a:t>3/7/2013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539D7D4-142B-4CAD-A733-77DBA71475A1}" type="slidenum">
              <a:rPr lang="en-US" smtClean="0"/>
              <a:pPr/>
              <a:t>‹#›</a:t>
            </a:fld>
            <a:endParaRPr lang="en-US"/>
          </a:p>
        </p:txBody>
      </p:sp>
    </p:spTree>
    <p:extLst>
      <p:ext uri="{BB962C8B-B14F-4D97-AF65-F5344CB8AC3E}">
        <p14:creationId xmlns:p14="http://schemas.microsoft.com/office/powerpoint/2010/main" val="43572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167A6-0E7D-4B05-9CDB-994F0A6430D1}"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415803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2.xml"/><Relationship Id="rId7"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110F653D-E400-4E15-BFB7-9DA0FF81D94E}" type="datetime1">
              <a:rPr lang="en-US" smtClean="0"/>
              <a:pPr eaLnBrk="1" latinLnBrk="0" hangingPunct="1"/>
              <a:t>3/7/2013</a:t>
            </a:fld>
            <a:endParaRPr lang="en-US" dirty="0"/>
          </a:p>
        </p:txBody>
      </p:sp>
      <p:sp>
        <p:nvSpPr>
          <p:cNvPr id="17" name="Footer Placeholder 16"/>
          <p:cNvSpPr>
            <a:spLocks noGrp="1"/>
          </p:cNvSpPr>
          <p:nvPr>
            <p:ph type="ftr" sz="quarter" idx="11"/>
          </p:nvPr>
        </p:nvSpPr>
        <p:spPr/>
        <p:txBody>
          <a:bodyPr/>
          <a:lstStyle/>
          <a:p>
            <a:endParaRPr kumimoji="0"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81B33873-20FC-4347-B0B7-4C61550508C9}" type="datetime1">
              <a:rPr lang="en-US" smtClean="0"/>
              <a:pPr eaLnBrk="1" latinLnBrk="0" hangingPunct="1"/>
              <a:t>3/7/2013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90E054C-2C28-403B-ACED-C69F0FAB278A}" type="datetime1">
              <a:rPr lang="en-US" smtClean="0"/>
              <a:pPr eaLnBrk="1" latinLnBrk="0" hangingPunct="1"/>
              <a:t>3/7/2013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and one content">
    <p:spTree>
      <p:nvGrpSpPr>
        <p:cNvPr id="1" name=""/>
        <p:cNvGrpSpPr/>
        <p:nvPr/>
      </p:nvGrpSpPr>
      <p:grpSpPr>
        <a:xfrm>
          <a:off x="0" y="0"/>
          <a:ext cx="0" cy="0"/>
          <a:chOff x="0" y="0"/>
          <a:chExt cx="0" cy="0"/>
        </a:xfrm>
      </p:grpSpPr>
      <p:graphicFrame>
        <p:nvGraphicFramePr>
          <p:cNvPr id="4" name="Rectangle 1"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1037" name="think-cell Slide" r:id="rId8" imgW="0" imgH="0" progId="">
                  <p:embed/>
                </p:oleObj>
              </mc:Choice>
              <mc:Fallback>
                <p:oleObj name="think-cell Slide" r:id="rId8" imgW="0" imgH="0" progId="">
                  <p:embed/>
                  <p:pic>
                    <p:nvPicPr>
                      <p:cNvPr id="0" name="AutoShape 1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Placeholder 1"/>
          <p:cNvSpPr>
            <a:spLocks noGrp="1"/>
          </p:cNvSpPr>
          <p:nvPr>
            <p:ph type="title"/>
            <p:custDataLst>
              <p:tags r:id="rId3"/>
            </p:custDataLst>
          </p:nvPr>
        </p:nvSpPr>
        <p:spPr bwMode="auto">
          <a:xfrm>
            <a:off x="396875" y="300038"/>
            <a:ext cx="8350250" cy="595311"/>
          </a:xfrm>
          <a:prstGeom prst="rect">
            <a:avLst/>
          </a:prstGeom>
          <a:noFill/>
          <a:ln w="9525">
            <a:noFill/>
            <a:miter lim="800000"/>
            <a:headEnd/>
            <a:tailEnd/>
          </a:ln>
        </p:spPr>
        <p:txBody>
          <a:bodyPr/>
          <a:lstStyle/>
          <a:p>
            <a:pPr lvl="0"/>
            <a:r>
              <a:rPr lang="en-US" noProof="0" smtClean="0"/>
              <a:t>Click to edit Master title style</a:t>
            </a:r>
            <a:endParaRPr lang="en-US" noProof="0" dirty="0" smtClean="0"/>
          </a:p>
        </p:txBody>
      </p:sp>
      <p:sp>
        <p:nvSpPr>
          <p:cNvPr id="11" name="Text Placeholder 7"/>
          <p:cNvSpPr>
            <a:spLocks noGrp="1"/>
          </p:cNvSpPr>
          <p:nvPr>
            <p:ph type="body" sz="quarter" idx="12"/>
            <p:custDataLst>
              <p:tags r:id="rId4"/>
            </p:custDataLst>
          </p:nvPr>
        </p:nvSpPr>
        <p:spPr>
          <a:xfrm>
            <a:off x="396874" y="1123950"/>
            <a:ext cx="8350251" cy="5186363"/>
          </a:xfrm>
          <a:prstGeom prst="rect">
            <a:avLst/>
          </a:prstGeom>
        </p:spPr>
        <p:txBody>
          <a:bodyPr wrap="square" lIns="0" tIns="0" rIns="0" bIns="0"/>
          <a:lstStyle>
            <a:lvl1pPr marL="0" indent="0">
              <a:lnSpc>
                <a:spcPct val="100000"/>
              </a:lnSpc>
              <a:spcBef>
                <a:spcPts val="400"/>
              </a:spcBef>
              <a:spcAft>
                <a:spcPts val="0"/>
              </a:spcAft>
              <a:defRPr/>
            </a:lvl1pPr>
            <a:lvl2pPr marL="180000" indent="-180000">
              <a:lnSpc>
                <a:spcPct val="100000"/>
              </a:lnSpc>
              <a:spcBef>
                <a:spcPts val="400"/>
              </a:spcBef>
              <a:spcAft>
                <a:spcPts val="0"/>
              </a:spcAft>
              <a:defRPr/>
            </a:lvl2pPr>
            <a:lvl3pPr marL="360000" indent="-180000">
              <a:lnSpc>
                <a:spcPct val="100000"/>
              </a:lnSpc>
              <a:spcBef>
                <a:spcPts val="400"/>
              </a:spcBef>
              <a:spcAft>
                <a:spcPts val="0"/>
              </a:spcAft>
              <a:defRPr sz="1200"/>
            </a:lvl3pPr>
            <a:lvl4pPr marL="540000" indent="-180000">
              <a:lnSpc>
                <a:spcPct val="100000"/>
              </a:lnSpc>
              <a:spcBef>
                <a:spcPts val="400"/>
              </a:spcBef>
              <a:spcAft>
                <a:spcPts val="0"/>
              </a:spcAft>
              <a:defRPr sz="1200"/>
            </a:lvl4pPr>
            <a:lvl5pPr marL="720000">
              <a:lnSpc>
                <a:spcPct val="100000"/>
              </a:lnSpc>
              <a:spcBef>
                <a:spcPts val="400"/>
              </a:spcBef>
              <a:spcAft>
                <a:spcPts val="0"/>
              </a:spcAft>
              <a:defRPr sz="1200"/>
            </a:lvl5pPr>
            <a:lvl6pPr marL="900000" indent="-180000">
              <a:lnSpc>
                <a:spcPct val="100000"/>
              </a:lnSpc>
              <a:spcBef>
                <a:spcPts val="400"/>
              </a:spcBef>
              <a:spcAft>
                <a:spcPts val="0"/>
              </a:spcAft>
              <a:defRPr sz="1200" baseline="0">
                <a:solidFill>
                  <a:schemeClr val="tx1">
                    <a:lumMod val="60000"/>
                    <a:lumOff val="40000"/>
                  </a:schemeClr>
                </a:solidFill>
              </a:defRPr>
            </a:lvl6pPr>
            <a:lvl7pPr marL="1080000" indent="-180000">
              <a:lnSpc>
                <a:spcPct val="100000"/>
              </a:lnSpc>
              <a:spcBef>
                <a:spcPts val="400"/>
              </a:spcBef>
              <a:spcAft>
                <a:spcPts val="0"/>
              </a:spcAft>
              <a:defRPr sz="1200">
                <a:solidFill>
                  <a:schemeClr val="tx1">
                    <a:lumMod val="60000"/>
                    <a:lumOff val="40000"/>
                  </a:schemeClr>
                </a:solidFill>
              </a:defRPr>
            </a:lvl7pPr>
            <a:lvl8pPr marL="1260000" indent="-180000">
              <a:lnSpc>
                <a:spcPct val="100000"/>
              </a:lnSpc>
              <a:spcBef>
                <a:spcPts val="400"/>
              </a:spcBef>
              <a:spcAft>
                <a:spcPts val="0"/>
              </a:spcAft>
              <a:defRPr sz="1200">
                <a:solidFill>
                  <a:schemeClr val="tx1">
                    <a:lumMod val="60000"/>
                    <a:lumOff val="40000"/>
                  </a:schemeClr>
                </a:solidFill>
              </a:defRPr>
            </a:lvl8pPr>
            <a:lvl9pPr marL="1440000" indent="-180000">
              <a:lnSpc>
                <a:spcPct val="100000"/>
              </a:lnSpc>
              <a:spcBef>
                <a:spcPts val="400"/>
              </a:spcBef>
              <a:spcAft>
                <a:spcPts val="0"/>
              </a:spcAft>
              <a:defRPr sz="1200">
                <a:solidFill>
                  <a:schemeClr val="tx1">
                    <a:lumMod val="60000"/>
                    <a:lumOff val="40000"/>
                  </a:schemeClr>
                </a:solidFill>
              </a:defRPr>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 level</a:t>
            </a:r>
          </a:p>
          <a:p>
            <a:pPr lvl="8"/>
            <a:r>
              <a:rPr lang="en-US" noProof="0" dirty="0" smtClean="0"/>
              <a:t>Ninth level</a:t>
            </a:r>
            <a:endParaRPr lang="en-US" noProof="0" dirty="0"/>
          </a:p>
        </p:txBody>
      </p:sp>
      <p:sp>
        <p:nvSpPr>
          <p:cNvPr id="8" name="Slide Number Placeholder 3"/>
          <p:cNvSpPr>
            <a:spLocks noGrp="1"/>
          </p:cNvSpPr>
          <p:nvPr>
            <p:ph type="sldNum" sz="quarter" idx="13"/>
            <p:custDataLst>
              <p:tags r:id="rId5"/>
            </p:custDataLst>
          </p:nvPr>
        </p:nvSpPr>
        <p:spPr/>
        <p:txBody>
          <a:bodyPr/>
          <a:lstStyle>
            <a:lvl1pPr>
              <a:defRPr/>
            </a:lvl1pPr>
          </a:lstStyle>
          <a:p>
            <a:fld id="{07DDA470-64EC-4838-8513-FA93D4181BA0}" type="slidenum">
              <a:rPr lang="en-US">
                <a:solidFill>
                  <a:srgbClr val="002776"/>
                </a:solidFill>
              </a:rPr>
              <a:pPr/>
              <a:t>‹#›</a:t>
            </a:fld>
            <a:endParaRPr lang="en-US" dirty="0">
              <a:solidFill>
                <a:srgbClr val="002776"/>
              </a:solidFill>
            </a:endParaRPr>
          </a:p>
        </p:txBody>
      </p:sp>
      <p:sp>
        <p:nvSpPr>
          <p:cNvPr id="9" name="Footer Placeholder 4"/>
          <p:cNvSpPr>
            <a:spLocks noGrp="1"/>
          </p:cNvSpPr>
          <p:nvPr>
            <p:ph type="ftr" sz="quarter" idx="14"/>
            <p:custDataLst>
              <p:tags r:id="rId6"/>
            </p:custDataLst>
          </p:nvPr>
        </p:nvSpPr>
        <p:spPr/>
        <p:txBody>
          <a:bodyPr/>
          <a:lstStyle>
            <a:lvl1pPr>
              <a:defRPr/>
            </a:lvl1pPr>
          </a:lstStyle>
          <a:p>
            <a:pPr fontAlgn="base">
              <a:spcBef>
                <a:spcPct val="0"/>
              </a:spcBef>
              <a:spcAft>
                <a:spcPct val="0"/>
              </a:spcAft>
            </a:pPr>
            <a:endParaRPr lang="en-US" dirty="0">
              <a:solidFill>
                <a:srgbClr val="002776"/>
              </a:solidFill>
              <a:cs typeface="Arial" charset="0"/>
            </a:endParaRPr>
          </a:p>
        </p:txBody>
      </p:sp>
    </p:spTree>
    <p:extLst>
      <p:ext uri="{BB962C8B-B14F-4D97-AF65-F5344CB8AC3E}">
        <p14:creationId xmlns:p14="http://schemas.microsoft.com/office/powerpoint/2010/main" val="59055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B314CD3D-72DF-4C75-94DF-6ADD3B93665A}" type="datetime1">
              <a:rPr lang="en-US" smtClean="0"/>
              <a:pPr eaLnBrk="1" latinLnBrk="0" hangingPunct="1"/>
              <a:t>3/7/2013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dirty="0"/>
          </a:p>
        </p:txBody>
      </p:sp>
      <p:sp>
        <p:nvSpPr>
          <p:cNvPr id="4" name="Date Placeholder 3"/>
          <p:cNvSpPr>
            <a:spLocks noGrp="1"/>
          </p:cNvSpPr>
          <p:nvPr>
            <p:ph type="dt" sz="half" idx="10"/>
          </p:nvPr>
        </p:nvSpPr>
        <p:spPr/>
        <p:txBody>
          <a:bodyPr/>
          <a:lstStyle/>
          <a:p>
            <a:pPr eaLnBrk="1" latinLnBrk="0" hangingPunct="1"/>
            <a:fld id="{CBED00A3-428B-4880-8D68-87FF04D6DA9F}" type="datetime1">
              <a:rPr lang="en-US" smtClean="0"/>
              <a:pPr eaLnBrk="1" latinLnBrk="0" hangingPunct="1"/>
              <a:t>3/7/2013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058C8298-5699-4F51-B84F-6993045FA74E}" type="datetime1">
              <a:rPr lang="en-US" smtClean="0"/>
              <a:pPr eaLnBrk="1" latinLnBrk="0" hangingPunct="1"/>
              <a:t>3/7/2013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1398BE79-4642-4B49-AAB6-675615CB3D6A}" type="datetime1">
              <a:rPr lang="en-US" smtClean="0"/>
              <a:pPr eaLnBrk="1" latinLnBrk="0" hangingPunct="1"/>
              <a:t>3/7/2013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kumimoji="0"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66E5F179-9A3D-45E8-AD98-A9489BE3773C}" type="datetime1">
              <a:rPr lang="en-US" smtClean="0"/>
              <a:pPr eaLnBrk="1" latinLnBrk="0" hangingPunct="1"/>
              <a:t>3/7/2013</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3C329550-83E4-46EB-8543-424E92897CD6}" type="datetime1">
              <a:rPr lang="en-US" smtClean="0"/>
              <a:pPr eaLnBrk="1" latinLnBrk="0" hangingPunct="1"/>
              <a:t>3/7/2013</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pPr eaLnBrk="1" latinLnBrk="0" hangingPunct="1"/>
            <a:fld id="{541D8A25-3B47-433C-BCC1-9502C19FA684}" type="datetime1">
              <a:rPr lang="en-US" smtClean="0"/>
              <a:pPr eaLnBrk="1" latinLnBrk="0" hangingPunct="1"/>
              <a:t>3/7/2013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C4592A5E-7085-4FE5-9534-FC18F7AC8158}" type="datetime1">
              <a:rPr lang="en-US" smtClean="0"/>
              <a:pPr eaLnBrk="1" latinLnBrk="0" hangingPunct="1"/>
              <a:t>3/7/2013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554F812F-831D-4FD6-856B-D82B98D24C05}" type="datetime1">
              <a:rPr lang="en-US" smtClean="0"/>
              <a:pPr algn="r" eaLnBrk="1" latinLnBrk="0" hangingPunct="1"/>
              <a:t>3/7/2013</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slideLayout" Target="../slideLayouts/slideLayout12.xml"/><Relationship Id="rId3" Type="http://schemas.openxmlformats.org/officeDocument/2006/relationships/tags" Target="../tags/tag8.xml"/><Relationship Id="rId7" Type="http://schemas.openxmlformats.org/officeDocument/2006/relationships/tags" Target="../tags/tag12.xml"/><Relationship Id="rId12" Type="http://schemas.openxmlformats.org/officeDocument/2006/relationships/tags" Target="../tags/tag17.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5" Type="http://schemas.openxmlformats.org/officeDocument/2006/relationships/tags" Target="../tags/tag10.xml"/><Relationship Id="rId10" Type="http://schemas.openxmlformats.org/officeDocument/2006/relationships/tags" Target="../tags/tag15.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The White House Staff:</a:t>
            </a:r>
            <a:br>
              <a:rPr lang="en-US" dirty="0" smtClean="0"/>
            </a:br>
            <a:r>
              <a:rPr lang="en-US" dirty="0" smtClean="0"/>
              <a:t>General Observations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The Challenge of Coordination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 of Coordination</a:t>
            </a:r>
            <a:endParaRPr lang="en-US" dirty="0"/>
          </a:p>
        </p:txBody>
      </p:sp>
      <p:sp>
        <p:nvSpPr>
          <p:cNvPr id="3" name="Content Placeholder 2"/>
          <p:cNvSpPr>
            <a:spLocks noGrp="1"/>
          </p:cNvSpPr>
          <p:nvPr>
            <p:ph sz="quarter" idx="1"/>
          </p:nvPr>
        </p:nvSpPr>
        <p:spPr/>
        <p:txBody>
          <a:bodyPr>
            <a:normAutofit fontScale="92500"/>
          </a:bodyPr>
          <a:lstStyle/>
          <a:p>
            <a:pPr>
              <a:buNone/>
            </a:pPr>
            <a:endParaRPr lang="en-US" dirty="0" smtClean="0"/>
          </a:p>
          <a:p>
            <a:r>
              <a:rPr lang="en-US" dirty="0" smtClean="0"/>
              <a:t>The Office of the White House Chief of Staff has increasingly taken on the responsibility for coordinating the elements of the White House staff and coordinating between the White House staff and other entities in the Executive Office of the President.</a:t>
            </a:r>
          </a:p>
          <a:p>
            <a:pPr>
              <a:buNone/>
            </a:pPr>
            <a:endParaRPr lang="en-US" dirty="0" smtClean="0"/>
          </a:p>
          <a:p>
            <a:r>
              <a:rPr lang="en-US" dirty="0" smtClean="0"/>
              <a:t>Since </a:t>
            </a:r>
            <a:r>
              <a:rPr lang="en-US" dirty="0"/>
              <a:t>the 1990s, the White House Chief of Staff typically has had two deputies – one to oversee the care and feeding offices and one to coordinate the policy formulation and packaging offices.</a:t>
            </a:r>
          </a:p>
          <a:p>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11</a:t>
            </a:fld>
            <a:endParaRPr kumimoji="0" lang="en-US" dirty="0"/>
          </a:p>
        </p:txBody>
      </p:sp>
    </p:spTree>
    <p:extLst>
      <p:ext uri="{BB962C8B-B14F-4D97-AF65-F5344CB8AC3E}">
        <p14:creationId xmlns:p14="http://schemas.microsoft.com/office/powerpoint/2010/main" val="3432108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 of Coordination</a:t>
            </a:r>
            <a:endParaRPr lang="en-US" dirty="0"/>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graphicFrame>
        <p:nvGraphicFramePr>
          <p:cNvPr id="4" name="Diagram 3"/>
          <p:cNvGraphicFramePr/>
          <p:nvPr>
            <p:extLst>
              <p:ext uri="{D42A27DB-BD31-4B8C-83A1-F6EECF244321}">
                <p14:modId xmlns:p14="http://schemas.microsoft.com/office/powerpoint/2010/main" val="3984140223"/>
              </p:ext>
            </p:extLst>
          </p:nvPr>
        </p:nvGraphicFramePr>
        <p:xfrm>
          <a:off x="1580057" y="1475564"/>
          <a:ext cx="6816401" cy="46627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C6B1FF6-39B9-40F5-8B67-33C6354A3D4F}" type="slidenum">
              <a:rPr kumimoji="0" lang="en-US" smtClean="0"/>
              <a:pPr/>
              <a:t>12</a:t>
            </a:fld>
            <a:endParaRPr kumimoji="0" lang="en-US" dirty="0"/>
          </a:p>
        </p:txBody>
      </p:sp>
    </p:spTree>
    <p:extLst>
      <p:ext uri="{BB962C8B-B14F-4D97-AF65-F5344CB8AC3E}">
        <p14:creationId xmlns:p14="http://schemas.microsoft.com/office/powerpoint/2010/main" val="3767633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 Staff with General Portfolios</a:t>
            </a:r>
            <a:endParaRPr lang="en-US" dirty="0"/>
          </a:p>
        </p:txBody>
      </p:sp>
      <p:sp>
        <p:nvSpPr>
          <p:cNvPr id="3" name="Content Placeholder 2"/>
          <p:cNvSpPr>
            <a:spLocks noGrp="1"/>
          </p:cNvSpPr>
          <p:nvPr>
            <p:ph sz="quarter" idx="1"/>
          </p:nvPr>
        </p:nvSpPr>
        <p:spPr/>
        <p:txBody>
          <a:bodyPr/>
          <a:lstStyle/>
          <a:p>
            <a:r>
              <a:rPr lang="en-US" dirty="0" smtClean="0"/>
              <a:t>Many White House staffs include individuals with general portfolios who often have a special relationship to the President and who are not associated with any particular office.</a:t>
            </a:r>
          </a:p>
          <a:p>
            <a:pPr>
              <a:buNone/>
            </a:pPr>
            <a:endParaRPr lang="en-US" dirty="0" smtClean="0"/>
          </a:p>
          <a:p>
            <a:r>
              <a:rPr lang="en-US" dirty="0" smtClean="0"/>
              <a:t>The Obama White House currently has three such senior staff members:</a:t>
            </a:r>
          </a:p>
          <a:p>
            <a:pPr lvl="1"/>
            <a:r>
              <a:rPr lang="en-US" dirty="0" smtClean="0">
                <a:solidFill>
                  <a:schemeClr val="tx1"/>
                </a:solidFill>
              </a:rPr>
              <a:t>Counselor to the President (Peter Rouse)</a:t>
            </a:r>
          </a:p>
          <a:p>
            <a:pPr lvl="1"/>
            <a:r>
              <a:rPr lang="en-US" dirty="0" smtClean="0">
                <a:solidFill>
                  <a:schemeClr val="tx1"/>
                </a:solidFill>
              </a:rPr>
              <a:t>Senior Advisor (Valerie Jarrett)</a:t>
            </a:r>
          </a:p>
          <a:p>
            <a:pPr lvl="1"/>
            <a:r>
              <a:rPr lang="en-US" dirty="0" smtClean="0">
                <a:solidFill>
                  <a:schemeClr val="tx1"/>
                </a:solidFill>
              </a:rPr>
              <a:t>Senior Advisor (David Plouffe)</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13</a:t>
            </a:fld>
            <a:endParaRPr kumimoji="0" lang="en-US" dirty="0"/>
          </a:p>
        </p:txBody>
      </p:sp>
    </p:spTree>
    <p:extLst>
      <p:ext uri="{BB962C8B-B14F-4D97-AF65-F5344CB8AC3E}">
        <p14:creationId xmlns:p14="http://schemas.microsoft.com/office/powerpoint/2010/main" val="460321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Roles of the White House </a:t>
            </a:r>
            <a:br>
              <a:rPr lang="en-US" dirty="0" smtClean="0"/>
            </a:br>
            <a:r>
              <a:rPr lang="en-US" dirty="0" smtClean="0"/>
              <a:t>Chief of Staff</a:t>
            </a:r>
            <a:endParaRPr lang="en-US" dirty="0"/>
          </a:p>
        </p:txBody>
      </p:sp>
    </p:spTree>
    <p:extLst>
      <p:ext uri="{BB962C8B-B14F-4D97-AF65-F5344CB8AC3E}">
        <p14:creationId xmlns:p14="http://schemas.microsoft.com/office/powerpoint/2010/main" val="3730242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Roles of the White House Chief of Staff</a:t>
            </a:r>
            <a:endParaRPr lang="en-US" dirty="0"/>
          </a:p>
        </p:txBody>
      </p:sp>
      <p:sp>
        <p:nvSpPr>
          <p:cNvPr id="3" name="Content Placeholder 2"/>
          <p:cNvSpPr>
            <a:spLocks noGrp="1"/>
          </p:cNvSpPr>
          <p:nvPr>
            <p:ph sz="quarter" idx="1"/>
          </p:nvPr>
        </p:nvSpPr>
        <p:spPr>
          <a:xfrm>
            <a:off x="301752" y="1527048"/>
            <a:ext cx="8503920" cy="5083302"/>
          </a:xfrm>
        </p:spPr>
        <p:txBody>
          <a:bodyPr>
            <a:normAutofit fontScale="62500" lnSpcReduction="20000"/>
          </a:bodyPr>
          <a:lstStyle/>
          <a:p>
            <a:pPr>
              <a:buNone/>
            </a:pPr>
            <a:r>
              <a:rPr lang="en-US" u="sng" dirty="0" smtClean="0"/>
              <a:t>Operations</a:t>
            </a:r>
          </a:p>
          <a:p>
            <a:r>
              <a:rPr lang="en-US" dirty="0" smtClean="0"/>
              <a:t>Oversees efficient functioning of White House staff</a:t>
            </a:r>
          </a:p>
          <a:p>
            <a:r>
              <a:rPr lang="en-US" dirty="0" smtClean="0"/>
              <a:t>Clarifies assignments and responsibilities</a:t>
            </a:r>
          </a:p>
          <a:p>
            <a:r>
              <a:rPr lang="en-US" dirty="0" smtClean="0"/>
              <a:t>Facilitates vertical coordination among offices</a:t>
            </a:r>
          </a:p>
          <a:p>
            <a:r>
              <a:rPr lang="en-US" dirty="0" smtClean="0"/>
              <a:t>Facilitates horizontal coordination across divisions</a:t>
            </a:r>
          </a:p>
          <a:p>
            <a:pPr>
              <a:buNone/>
            </a:pPr>
            <a:endParaRPr lang="en-US" u="sng" dirty="0" smtClean="0"/>
          </a:p>
          <a:p>
            <a:pPr>
              <a:buNone/>
            </a:pPr>
            <a:r>
              <a:rPr lang="en-US" u="sng" dirty="0" smtClean="0"/>
              <a:t>Counselor</a:t>
            </a:r>
          </a:p>
          <a:p>
            <a:r>
              <a:rPr lang="en-US" dirty="0" smtClean="0"/>
              <a:t>Acts as an all-purpose policy and political advisor</a:t>
            </a:r>
          </a:p>
          <a:p>
            <a:pPr>
              <a:buNone/>
            </a:pPr>
            <a:endParaRPr lang="en-US" dirty="0" smtClean="0"/>
          </a:p>
          <a:p>
            <a:pPr>
              <a:buNone/>
            </a:pPr>
            <a:r>
              <a:rPr lang="en-US" u="sng" dirty="0" smtClean="0"/>
              <a:t>Strategy</a:t>
            </a:r>
          </a:p>
          <a:p>
            <a:r>
              <a:rPr lang="en-US" dirty="0" smtClean="0"/>
              <a:t>Oversees development of overall administration strategy</a:t>
            </a:r>
          </a:p>
          <a:p>
            <a:pPr>
              <a:buNone/>
            </a:pPr>
            <a:endParaRPr lang="en-US" dirty="0" smtClean="0"/>
          </a:p>
          <a:p>
            <a:pPr>
              <a:buNone/>
            </a:pPr>
            <a:r>
              <a:rPr lang="en-US" u="sng" dirty="0" smtClean="0"/>
              <a:t>Emissary</a:t>
            </a:r>
          </a:p>
          <a:p>
            <a:r>
              <a:rPr lang="en-US" dirty="0" smtClean="0"/>
              <a:t>Serves as the President’s alter ego</a:t>
            </a:r>
          </a:p>
          <a:p>
            <a:r>
              <a:rPr lang="en-US" dirty="0" smtClean="0"/>
              <a:t>Serves as a legislative negotiator</a:t>
            </a:r>
          </a:p>
          <a:p>
            <a:r>
              <a:rPr lang="en-US" dirty="0" smtClean="0"/>
              <a:t>Serves as an administration spokesman</a:t>
            </a:r>
          </a:p>
          <a:p>
            <a:pPr marL="0" indent="0">
              <a:buNone/>
            </a:pPr>
            <a:endParaRPr lang="en-US" dirty="0" smtClean="0"/>
          </a:p>
          <a:p>
            <a:pPr marL="0" indent="0">
              <a:buNone/>
            </a:pPr>
            <a:r>
              <a:rPr lang="en-US" dirty="0" smtClean="0"/>
              <a:t>The more of these roles the Chief of Staff is expected to fulfill, the greater the potential for overload.</a:t>
            </a:r>
            <a:endParaRPr lang="en-US" dirty="0"/>
          </a:p>
          <a:p>
            <a:pPr marL="0" indent="0" algn="ctr">
              <a:buNone/>
            </a:pPr>
            <a:endParaRPr lang="en-US" b="1" u="sng"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15</a:t>
            </a:fld>
            <a:endParaRPr kumimoji="0" lang="en-US" dirty="0"/>
          </a:p>
        </p:txBody>
      </p:sp>
    </p:spTree>
    <p:extLst>
      <p:ext uri="{BB962C8B-B14F-4D97-AF65-F5344CB8AC3E}">
        <p14:creationId xmlns:p14="http://schemas.microsoft.com/office/powerpoint/2010/main" val="20182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White House </a:t>
            </a:r>
            <a:br>
              <a:rPr lang="en-US" dirty="0" smtClean="0"/>
            </a:br>
            <a:r>
              <a:rPr lang="en-US" dirty="0" smtClean="0"/>
              <a:t>Chief of Staff Models</a:t>
            </a:r>
            <a:endParaRPr lang="en-US" dirty="0"/>
          </a:p>
        </p:txBody>
      </p:sp>
    </p:spTree>
    <p:extLst>
      <p:ext uri="{BB962C8B-B14F-4D97-AF65-F5344CB8AC3E}">
        <p14:creationId xmlns:p14="http://schemas.microsoft.com/office/powerpoint/2010/main" val="314266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50365"/>
            <a:ext cx="8534400" cy="758952"/>
          </a:xfrm>
        </p:spPr>
        <p:txBody>
          <a:bodyPr>
            <a:normAutofit/>
          </a:bodyPr>
          <a:lstStyle/>
          <a:p>
            <a:r>
              <a:rPr lang="en-US" dirty="0" smtClean="0"/>
              <a:t>White House Chief of Staff Models</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Presidents since FDR have adopted one of the following organizational arrangements.  Four stand out as most viable for the modern presidency. </a:t>
            </a:r>
          </a:p>
          <a:p>
            <a:pPr marL="0" indent="0">
              <a:buNone/>
            </a:pPr>
            <a:endParaRPr lang="en-US" dirty="0" smtClean="0"/>
          </a:p>
          <a:p>
            <a:pPr marL="739775" indent="-273050"/>
            <a:r>
              <a:rPr lang="en-US" strike="sngStrike" dirty="0" smtClean="0"/>
              <a:t>The President as Chief (Spokes of the Wheel)</a:t>
            </a:r>
          </a:p>
          <a:p>
            <a:pPr marL="739775" indent="-273050"/>
            <a:r>
              <a:rPr lang="en-US" strike="sngStrike" dirty="0" smtClean="0"/>
              <a:t>Collegial – Band of Brothers</a:t>
            </a:r>
          </a:p>
          <a:p>
            <a:pPr marL="739775" indent="-273050"/>
            <a:r>
              <a:rPr lang="en-US" dirty="0" smtClean="0"/>
              <a:t>Strong White House Chief of Staff</a:t>
            </a:r>
          </a:p>
          <a:p>
            <a:pPr marL="739775" indent="-273050"/>
            <a:r>
              <a:rPr lang="en-US" dirty="0" smtClean="0"/>
              <a:t>Chief of Staff as Chief Operating Officer</a:t>
            </a:r>
          </a:p>
          <a:p>
            <a:pPr marL="739775" indent="-273050"/>
            <a:r>
              <a:rPr lang="en-US" dirty="0" smtClean="0"/>
              <a:t>Chief of Staff as COO and Strategist</a:t>
            </a:r>
          </a:p>
          <a:p>
            <a:pPr marL="739775" indent="-273050"/>
            <a:r>
              <a:rPr lang="en-US" dirty="0" smtClean="0"/>
              <a:t>Chief of Staff as COO and Strategist</a:t>
            </a:r>
            <a:r>
              <a:rPr lang="en-US" dirty="0"/>
              <a:t> </a:t>
            </a:r>
            <a:r>
              <a:rPr lang="en-US" dirty="0" smtClean="0"/>
              <a:t>Plus</a:t>
            </a: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17</a:t>
            </a:fld>
            <a:endParaRPr kumimoji="0" lang="en-US" dirty="0"/>
          </a:p>
        </p:txBody>
      </p:sp>
    </p:spTree>
    <p:extLst>
      <p:ext uri="{BB962C8B-B14F-4D97-AF65-F5344CB8AC3E}">
        <p14:creationId xmlns:p14="http://schemas.microsoft.com/office/powerpoint/2010/main" val="2991519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1: The President as Chief</a:t>
            </a:r>
            <a:endParaRPr lang="en-US" dirty="0"/>
          </a:p>
        </p:txBody>
      </p:sp>
      <p:sp>
        <p:nvSpPr>
          <p:cNvPr id="3" name="Content Placeholder 2"/>
          <p:cNvSpPr>
            <a:spLocks noGrp="1"/>
          </p:cNvSpPr>
          <p:nvPr>
            <p:ph sz="quarter" idx="1"/>
          </p:nvPr>
        </p:nvSpPr>
        <p:spPr/>
        <p:txBody>
          <a:bodyPr/>
          <a:lstStyle/>
          <a:p>
            <a:pPr marL="0" indent="0">
              <a:buNone/>
            </a:pPr>
            <a:r>
              <a:rPr lang="en-US" dirty="0" smtClean="0"/>
              <a:t>Some presidents have determined not to appoint a White House Chief of Staff, choosing instead to undertake much of the necessary coordination of the White House staff themselves.  This was true of: </a:t>
            </a:r>
          </a:p>
          <a:p>
            <a:pPr marL="0" indent="0">
              <a:buNone/>
            </a:pPr>
            <a:endParaRPr lang="en-US" dirty="0"/>
          </a:p>
          <a:p>
            <a:pPr marL="457200" indent="0">
              <a:buNone/>
            </a:pPr>
            <a:r>
              <a:rPr lang="en-US" dirty="0" smtClean="0"/>
              <a:t>Franklin Roosevelt</a:t>
            </a:r>
          </a:p>
          <a:p>
            <a:pPr marL="457200" indent="0">
              <a:buNone/>
            </a:pPr>
            <a:r>
              <a:rPr lang="en-US" dirty="0" smtClean="0"/>
              <a:t>Harry Truman</a:t>
            </a:r>
          </a:p>
          <a:p>
            <a:pPr marL="457200" indent="0">
              <a:buNone/>
            </a:pPr>
            <a:r>
              <a:rPr lang="en-US" dirty="0" smtClean="0"/>
              <a:t>Jimmy Carter (early in his term)</a:t>
            </a:r>
          </a:p>
          <a:p>
            <a:pPr marL="0" indent="0">
              <a:buNone/>
            </a:pP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18</a:t>
            </a:fld>
            <a:endParaRPr kumimoji="0" lang="en-US" dirty="0"/>
          </a:p>
        </p:txBody>
      </p:sp>
    </p:spTree>
    <p:extLst>
      <p:ext uri="{BB962C8B-B14F-4D97-AF65-F5344CB8AC3E}">
        <p14:creationId xmlns:p14="http://schemas.microsoft.com/office/powerpoint/2010/main" val="3424148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2: Collegial – Band of Brothers </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Several presidents have relied on an informal or formal arrangement among a small number of senior advisors to manage the White House staff.  Examples include:</a:t>
            </a:r>
          </a:p>
          <a:p>
            <a:pPr marL="457200" indent="0">
              <a:buNone/>
            </a:pPr>
            <a:r>
              <a:rPr lang="en-US" dirty="0" smtClean="0"/>
              <a:t>John Kennedy </a:t>
            </a:r>
          </a:p>
          <a:p>
            <a:pPr marL="457200" indent="0">
              <a:buNone/>
            </a:pPr>
            <a:r>
              <a:rPr lang="en-US" dirty="0" smtClean="0"/>
              <a:t>Lyndon Johnson</a:t>
            </a:r>
          </a:p>
          <a:p>
            <a:pPr marL="457200" indent="0">
              <a:buNone/>
            </a:pPr>
            <a:r>
              <a:rPr lang="en-US" dirty="0" smtClean="0"/>
              <a:t>Ronald Reagan</a:t>
            </a:r>
          </a:p>
          <a:p>
            <a:pPr marL="457200" indent="0">
              <a:buNone/>
            </a:pPr>
            <a:r>
              <a:rPr lang="en-US" dirty="0" smtClean="0"/>
              <a:t>Bill Clinton  </a:t>
            </a:r>
          </a:p>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19</a:t>
            </a:fld>
            <a:endParaRPr kumimoji="0" lang="en-US" dirty="0"/>
          </a:p>
        </p:txBody>
      </p:sp>
    </p:spTree>
    <p:extLst>
      <p:ext uri="{BB962C8B-B14F-4D97-AF65-F5344CB8AC3E}">
        <p14:creationId xmlns:p14="http://schemas.microsoft.com/office/powerpoint/2010/main" val="355426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The White House Staff: General Observations</a:t>
            </a:r>
            <a:endParaRPr lang="en-US" dirty="0"/>
          </a:p>
        </p:txBody>
      </p:sp>
      <p:sp>
        <p:nvSpPr>
          <p:cNvPr id="5" name="Content Placeholder 4"/>
          <p:cNvSpPr>
            <a:spLocks noGrp="1"/>
          </p:cNvSpPr>
          <p:nvPr>
            <p:ph sz="quarter" idx="1"/>
          </p:nvPr>
        </p:nvSpPr>
        <p:spPr>
          <a:xfrm>
            <a:off x="301752" y="1527048"/>
            <a:ext cx="8503920" cy="5175504"/>
          </a:xfrm>
        </p:spPr>
        <p:txBody>
          <a:bodyPr>
            <a:normAutofit fontScale="77500" lnSpcReduction="20000"/>
          </a:bodyPr>
          <a:lstStyle/>
          <a:p>
            <a:pPr>
              <a:buNone/>
            </a:pPr>
            <a:r>
              <a:rPr lang="en-US" b="1" u="sng" dirty="0" smtClean="0"/>
              <a:t>The Presidency is a Highly Personalized Office</a:t>
            </a:r>
            <a:endParaRPr lang="en-US" dirty="0" smtClean="0"/>
          </a:p>
          <a:p>
            <a:r>
              <a:rPr lang="en-US" dirty="0" smtClean="0"/>
              <a:t>The White House staff organization and operations reflect the preferences, tone, personality, and style of the President rather than the President conforming his style to the White House staff.</a:t>
            </a:r>
          </a:p>
          <a:p>
            <a:pPr>
              <a:buNone/>
            </a:pPr>
            <a:endParaRPr lang="en-US" b="1" u="sng" dirty="0" smtClean="0"/>
          </a:p>
          <a:p>
            <a:pPr>
              <a:buNone/>
            </a:pPr>
            <a:r>
              <a:rPr lang="en-US" b="1" u="sng" dirty="0" smtClean="0"/>
              <a:t>Institutionalization of the White House Staff</a:t>
            </a:r>
          </a:p>
          <a:p>
            <a:r>
              <a:rPr lang="en-US" dirty="0" smtClean="0"/>
              <a:t>There has been a good deal of stability with respect to the size and composition of the White House staff and the Executive Office of the President since the changes instituted in the Nixon Administration.</a:t>
            </a:r>
          </a:p>
          <a:p>
            <a:pPr>
              <a:buNone/>
            </a:pPr>
            <a:endParaRPr lang="en-US" b="1" u="sng" dirty="0" smtClean="0"/>
          </a:p>
          <a:p>
            <a:pPr>
              <a:buNone/>
            </a:pPr>
            <a:r>
              <a:rPr lang="en-US" b="1" u="sng" dirty="0" smtClean="0"/>
              <a:t>The White House as a Coordinating Complex</a:t>
            </a:r>
          </a:p>
          <a:p>
            <a:r>
              <a:rPr lang="en-US" dirty="0" smtClean="0"/>
              <a:t>As the size and scope of government have grown, so have the roles and responsibilities of the White House staff to coordinate the large number of departments and agencies that have been created and the large number of entities in the Executive Office of the President.</a:t>
            </a:r>
          </a:p>
          <a:p>
            <a:pPr>
              <a:buNone/>
            </a:pPr>
            <a:endParaRPr lang="en-US" b="1" u="sng" dirty="0" smtClean="0"/>
          </a:p>
          <a:p>
            <a:pPr>
              <a:buNone/>
            </a:pPr>
            <a:endParaRPr lang="en-US" b="1" u="sng" dirty="0" smtClean="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2</a:t>
            </a:fld>
            <a:endParaRPr kumimoji="0"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3: Strong White House Chief of Staff</a:t>
            </a:r>
            <a:endParaRPr lang="en-US" dirty="0"/>
          </a:p>
        </p:txBody>
      </p:sp>
      <p:sp>
        <p:nvSpPr>
          <p:cNvPr id="3" name="Content Placeholder 2"/>
          <p:cNvSpPr>
            <a:spLocks noGrp="1"/>
          </p:cNvSpPr>
          <p:nvPr>
            <p:ph sz="quarter" idx="1"/>
          </p:nvPr>
        </p:nvSpPr>
        <p:spPr/>
        <p:txBody>
          <a:bodyPr/>
          <a:lstStyle/>
          <a:p>
            <a:pPr marL="0" indent="0">
              <a:buNone/>
            </a:pPr>
            <a:r>
              <a:rPr lang="en-US" dirty="0" smtClean="0"/>
              <a:t>Other presidents have delegated many of these responsibilities to a strong Chief of Staff. </a:t>
            </a:r>
          </a:p>
          <a:p>
            <a:pPr marL="0" indent="0">
              <a:buNone/>
            </a:pPr>
            <a:endParaRPr lang="en-US" dirty="0" smtClean="0"/>
          </a:p>
          <a:p>
            <a:pPr marL="457200" indent="0">
              <a:buNone/>
            </a:pPr>
            <a:r>
              <a:rPr lang="en-US" dirty="0" smtClean="0"/>
              <a:t>Dwight Eisenhower (Sherman Adams)</a:t>
            </a:r>
          </a:p>
          <a:p>
            <a:pPr marL="457200" indent="0">
              <a:buNone/>
            </a:pPr>
            <a:r>
              <a:rPr lang="en-US" dirty="0" smtClean="0"/>
              <a:t>Richard Nixon (H.R. Haldeman, Alexander Haig)</a:t>
            </a:r>
          </a:p>
          <a:p>
            <a:pPr marL="457200" indent="0">
              <a:buNone/>
            </a:pPr>
            <a:r>
              <a:rPr lang="en-US" dirty="0" smtClean="0"/>
              <a:t>Ronald Reagan (Donald Regan)</a:t>
            </a:r>
          </a:p>
          <a:p>
            <a:pPr marL="457200" indent="0">
              <a:buNone/>
            </a:pPr>
            <a:r>
              <a:rPr lang="en-US" dirty="0" smtClean="0"/>
              <a:t>George H.W. Bush (John Sununu)</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20</a:t>
            </a:fld>
            <a:endParaRPr kumimoji="0" lang="en-US" dirty="0"/>
          </a:p>
        </p:txBody>
      </p:sp>
    </p:spTree>
    <p:extLst>
      <p:ext uri="{BB962C8B-B14F-4D97-AF65-F5344CB8AC3E}">
        <p14:creationId xmlns:p14="http://schemas.microsoft.com/office/powerpoint/2010/main" val="2913939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4: Chief of Staff as COO</a:t>
            </a:r>
            <a:endParaRPr lang="en-US" dirty="0"/>
          </a:p>
        </p:txBody>
      </p:sp>
      <p:sp>
        <p:nvSpPr>
          <p:cNvPr id="3" name="Content Placeholder 2"/>
          <p:cNvSpPr>
            <a:spLocks noGrp="1"/>
          </p:cNvSpPr>
          <p:nvPr>
            <p:ph sz="quarter" idx="1"/>
          </p:nvPr>
        </p:nvSpPr>
        <p:spPr>
          <a:xfrm>
            <a:off x="301752" y="1527047"/>
            <a:ext cx="8503920" cy="4845177"/>
          </a:xfrm>
        </p:spPr>
        <p:txBody>
          <a:bodyPr>
            <a:normAutofit fontScale="77500" lnSpcReduction="20000"/>
          </a:bodyPr>
          <a:lstStyle/>
          <a:p>
            <a:pPr marL="0" indent="0">
              <a:buNone/>
            </a:pPr>
            <a:r>
              <a:rPr lang="en-US" dirty="0" smtClean="0"/>
              <a:t>Presidents have increasingly looked to their White House Chief of Staff to efficiently manage the operations of the White House.</a:t>
            </a:r>
          </a:p>
          <a:p>
            <a:r>
              <a:rPr lang="en-US" dirty="0" smtClean="0"/>
              <a:t>Oversee efficient functioning of White House staff</a:t>
            </a:r>
          </a:p>
          <a:p>
            <a:pPr lvl="1"/>
            <a:r>
              <a:rPr lang="en-US" dirty="0" smtClean="0">
                <a:solidFill>
                  <a:schemeClr val="tx1"/>
                </a:solidFill>
              </a:rPr>
              <a:t>Principal intermediary between the President and WH senior staff</a:t>
            </a:r>
          </a:p>
          <a:p>
            <a:pPr lvl="1">
              <a:buNone/>
            </a:pPr>
            <a:endParaRPr lang="en-US" dirty="0" smtClean="0">
              <a:solidFill>
                <a:schemeClr val="tx1"/>
              </a:solidFill>
            </a:endParaRPr>
          </a:p>
          <a:p>
            <a:r>
              <a:rPr lang="en-US" dirty="0" smtClean="0"/>
              <a:t>Clarify assignments and responsibilities</a:t>
            </a:r>
          </a:p>
          <a:p>
            <a:pPr lvl="1"/>
            <a:r>
              <a:rPr lang="en-US" dirty="0" smtClean="0">
                <a:solidFill>
                  <a:schemeClr val="tx1"/>
                </a:solidFill>
              </a:rPr>
              <a:t>Sort out who on WH staff is responsible for what</a:t>
            </a:r>
          </a:p>
          <a:p>
            <a:pPr lvl="1">
              <a:buNone/>
            </a:pPr>
            <a:endParaRPr lang="en-US" dirty="0" smtClean="0"/>
          </a:p>
          <a:p>
            <a:r>
              <a:rPr lang="en-US" dirty="0" smtClean="0"/>
              <a:t>Facilitate vertical coordination among offices</a:t>
            </a:r>
          </a:p>
          <a:p>
            <a:pPr lvl="1"/>
            <a:r>
              <a:rPr lang="en-US" dirty="0" smtClean="0">
                <a:solidFill>
                  <a:schemeClr val="tx1"/>
                </a:solidFill>
              </a:rPr>
              <a:t>Ensure that the Care &amp; Feeding Offices collaborate successfully</a:t>
            </a:r>
          </a:p>
          <a:p>
            <a:pPr lvl="1"/>
            <a:r>
              <a:rPr lang="en-US" dirty="0" smtClean="0">
                <a:solidFill>
                  <a:schemeClr val="tx1"/>
                </a:solidFill>
              </a:rPr>
              <a:t>Ensure that the Policy Offices produce comprehensive policies without duplicating one another’s efforts</a:t>
            </a:r>
          </a:p>
          <a:p>
            <a:pPr lvl="1"/>
            <a:r>
              <a:rPr lang="en-US" dirty="0" smtClean="0">
                <a:solidFill>
                  <a:schemeClr val="tx1"/>
                </a:solidFill>
              </a:rPr>
              <a:t>Ensure that the Packaging &amp; Selling Offices focus on administration priorities</a:t>
            </a:r>
          </a:p>
          <a:p>
            <a:pPr lvl="1">
              <a:buNone/>
            </a:pPr>
            <a:endParaRPr lang="en-US" dirty="0" smtClean="0"/>
          </a:p>
          <a:p>
            <a:r>
              <a:rPr lang="en-US" dirty="0" smtClean="0"/>
              <a:t>Facilitate horizontal coordination across divisions</a:t>
            </a:r>
          </a:p>
          <a:p>
            <a:pPr lvl="1"/>
            <a:r>
              <a:rPr lang="en-US" dirty="0" smtClean="0">
                <a:solidFill>
                  <a:schemeClr val="tx1"/>
                </a:solidFill>
              </a:rPr>
              <a:t>Ensure that the Policy Offices and the Packaging &amp; Selling Offices reinforce rather than undermine one another’s efforts.</a:t>
            </a:r>
          </a:p>
          <a:p>
            <a:pPr marL="0" indent="0">
              <a:buNone/>
            </a:pPr>
            <a:endParaRPr lang="en-US" dirty="0" smtClean="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21</a:t>
            </a:fld>
            <a:endParaRPr kumimoji="0" lang="en-US" dirty="0"/>
          </a:p>
        </p:txBody>
      </p:sp>
    </p:spTree>
    <p:extLst>
      <p:ext uri="{BB962C8B-B14F-4D97-AF65-F5344CB8AC3E}">
        <p14:creationId xmlns:p14="http://schemas.microsoft.com/office/powerpoint/2010/main" val="4006062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 5: Chief of Staff as COO &amp; Strategist</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In addition to presidents looking to their Chief of Staff as an effective COO (Model 4), some presidents have also relied on their Chief of Staff to oversee the development of the administration’s overall strategy.  </a:t>
            </a:r>
          </a:p>
          <a:p>
            <a:pPr marL="0" indent="0">
              <a:buNone/>
            </a:pPr>
            <a:endParaRPr lang="en-US" sz="900" dirty="0" smtClean="0"/>
          </a:p>
          <a:p>
            <a:pPr marL="0" indent="0">
              <a:buNone/>
            </a:pPr>
            <a:r>
              <a:rPr lang="en-US" dirty="0" smtClean="0"/>
              <a:t>This strategy invariably involves:</a:t>
            </a:r>
          </a:p>
          <a:p>
            <a:pPr marL="0" indent="0">
              <a:buNone/>
            </a:pPr>
            <a:endParaRPr lang="en-US" sz="1200" dirty="0" smtClean="0"/>
          </a:p>
          <a:p>
            <a:pPr marL="457200" indent="0"/>
            <a:r>
              <a:rPr lang="en-US" dirty="0" smtClean="0"/>
              <a:t>Determining policy priorities</a:t>
            </a:r>
          </a:p>
          <a:p>
            <a:pPr marL="457200" indent="0"/>
            <a:r>
              <a:rPr lang="en-US" dirty="0" smtClean="0"/>
              <a:t>Building and spending political capital</a:t>
            </a:r>
          </a:p>
          <a:p>
            <a:pPr marL="628650" indent="-171450"/>
            <a:r>
              <a:rPr lang="en-US" dirty="0" smtClean="0"/>
              <a:t>Deploying legislative, administrative, and rhetorical means to achieve the President’s policies</a:t>
            </a: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22</a:t>
            </a:fld>
            <a:endParaRPr kumimoji="0" lang="en-US" dirty="0"/>
          </a:p>
        </p:txBody>
      </p:sp>
    </p:spTree>
    <p:extLst>
      <p:ext uri="{BB962C8B-B14F-4D97-AF65-F5344CB8AC3E}">
        <p14:creationId xmlns:p14="http://schemas.microsoft.com/office/powerpoint/2010/main" val="502947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 6: Chief of Staff as COO &amp; Strategist Plus</a:t>
            </a:r>
            <a:endParaRPr lang="en-US" dirty="0"/>
          </a:p>
        </p:txBody>
      </p:sp>
      <p:sp>
        <p:nvSpPr>
          <p:cNvPr id="3" name="Content Placeholder 2"/>
          <p:cNvSpPr>
            <a:spLocks noGrp="1"/>
          </p:cNvSpPr>
          <p:nvPr>
            <p:ph sz="quarter" idx="1"/>
          </p:nvPr>
        </p:nvSpPr>
        <p:spPr>
          <a:xfrm>
            <a:off x="301752" y="1527047"/>
            <a:ext cx="8503920" cy="5016627"/>
          </a:xfrm>
        </p:spPr>
        <p:txBody>
          <a:bodyPr>
            <a:normAutofit fontScale="92500" lnSpcReduction="10000"/>
          </a:bodyPr>
          <a:lstStyle/>
          <a:p>
            <a:pPr marL="0" indent="0">
              <a:buNone/>
            </a:pPr>
            <a:r>
              <a:rPr lang="en-US" dirty="0" smtClean="0"/>
              <a:t>In addition to presidents looking to their Chief of Staff as an effective COO &amp; Strategist (Model 5), some presidents have also heavily utilized their Chief of Staff to serve as an emissary and negotiator in achieving their objectives.</a:t>
            </a:r>
          </a:p>
          <a:p>
            <a:pPr marL="0" indent="0">
              <a:buNone/>
            </a:pPr>
            <a:endParaRPr lang="en-US" sz="1200" dirty="0" smtClean="0"/>
          </a:p>
          <a:p>
            <a:r>
              <a:rPr lang="en-US" dirty="0" smtClean="0"/>
              <a:t>Serves as the President’s alter ego</a:t>
            </a:r>
          </a:p>
          <a:p>
            <a:pPr lvl="1"/>
            <a:r>
              <a:rPr lang="en-US" dirty="0" smtClean="0">
                <a:solidFill>
                  <a:schemeClr val="tx1"/>
                </a:solidFill>
              </a:rPr>
              <a:t>Presidents can delegate many responsibilities to a Chief of Staff who is perceived as close to the President</a:t>
            </a:r>
          </a:p>
          <a:p>
            <a:r>
              <a:rPr lang="en-US" dirty="0" smtClean="0"/>
              <a:t>Serves as a legislative negotiator</a:t>
            </a:r>
          </a:p>
          <a:p>
            <a:pPr lvl="1"/>
            <a:r>
              <a:rPr lang="en-US" dirty="0" smtClean="0">
                <a:solidFill>
                  <a:schemeClr val="tx1"/>
                </a:solidFill>
              </a:rPr>
              <a:t>Presidents have assigned to their Chief of Staff negotiating responsibilities on many key pieces of legislation</a:t>
            </a:r>
          </a:p>
          <a:p>
            <a:r>
              <a:rPr lang="en-US" dirty="0" smtClean="0"/>
              <a:t>Serves as an administration spokesman</a:t>
            </a:r>
          </a:p>
          <a:p>
            <a:pPr lvl="1"/>
            <a:r>
              <a:rPr lang="en-US" dirty="0" smtClean="0">
                <a:solidFill>
                  <a:schemeClr val="tx1"/>
                </a:solidFill>
              </a:rPr>
              <a:t>Presidents have sometimes utilized the White House Chief of Staff as a key spokesman – a decision they often have come to regret</a:t>
            </a:r>
          </a:p>
          <a:p>
            <a:pPr marL="0" indent="0">
              <a:buNone/>
            </a:pP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23</a:t>
            </a:fld>
            <a:endParaRPr kumimoji="0"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White House – Departmental Relations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House – Departmental Relations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Every administration has faced the issue of finding the appropriate relationship between the White House and executive departments and agencies.</a:t>
            </a:r>
          </a:p>
          <a:p>
            <a:r>
              <a:rPr lang="en-US" dirty="0" smtClean="0"/>
              <a:t>Many presidents declare their enthusiasm for a form of cabinet government in which they rely heavily on cabinet secretaries as their principal lieutenants.  This effort in </a:t>
            </a:r>
            <a:r>
              <a:rPr lang="en-US" b="1" dirty="0" smtClean="0"/>
              <a:t>cabinet government</a:t>
            </a:r>
            <a:r>
              <a:rPr lang="en-US" dirty="0" smtClean="0"/>
              <a:t> is usually short-lived.  (Carter Administration)</a:t>
            </a:r>
          </a:p>
          <a:p>
            <a:r>
              <a:rPr lang="en-US" dirty="0" smtClean="0"/>
              <a:t>Other presidents gravitate toward a </a:t>
            </a:r>
            <a:r>
              <a:rPr lang="en-US" b="1" dirty="0" smtClean="0"/>
              <a:t>dominant White House staff</a:t>
            </a:r>
            <a:r>
              <a:rPr lang="en-US" dirty="0" smtClean="0"/>
              <a:t>, leaving departments and agencies feeling neglected and sometimes ignored.  (Nixon Administration)</a:t>
            </a:r>
          </a:p>
          <a:p>
            <a:r>
              <a:rPr lang="en-US" dirty="0" smtClean="0"/>
              <a:t>Some presidents seek a </a:t>
            </a:r>
            <a:r>
              <a:rPr lang="en-US" b="1" dirty="0" smtClean="0"/>
              <a:t>working partnership</a:t>
            </a:r>
            <a:r>
              <a:rPr lang="en-US" dirty="0" smtClean="0"/>
              <a:t>, engaging the resources and expertise in departments and agencies while coordinating the development of policy by White House-led councils.</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25</a:t>
            </a:fld>
            <a:endParaRPr kumimoji="0"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House P0licy Councils</a:t>
            </a:r>
            <a:endParaRPr lang="en-US" dirty="0"/>
          </a:p>
        </p:txBody>
      </p:sp>
      <p:sp>
        <p:nvSpPr>
          <p:cNvPr id="3" name="Content Placeholder 2"/>
          <p:cNvSpPr>
            <a:spLocks noGrp="1"/>
          </p:cNvSpPr>
          <p:nvPr>
            <p:ph sz="quarter" idx="1"/>
          </p:nvPr>
        </p:nvSpPr>
        <p:spPr>
          <a:xfrm>
            <a:off x="301752" y="1527048"/>
            <a:ext cx="8503920" cy="4778502"/>
          </a:xfrm>
        </p:spPr>
        <p:txBody>
          <a:bodyPr>
            <a:normAutofit fontScale="77500" lnSpcReduction="20000"/>
          </a:bodyPr>
          <a:lstStyle/>
          <a:p>
            <a:r>
              <a:rPr lang="en-US" dirty="0" smtClean="0"/>
              <a:t>The idea of White House-led interagency councils was a reaction to the policy chaos of Franklin D. Roosevelt’s Administration.  The first of these – established by statute in 1947 – was the National Security Council.</a:t>
            </a:r>
          </a:p>
          <a:p>
            <a:r>
              <a:rPr lang="en-US" dirty="0" smtClean="0"/>
              <a:t>A central issue is how many councils to have.  Too few can lead to policy overload for an individual council.  Too many can contribute to confusion regarding who is responsible for what and difficulty in producing coherent policies.</a:t>
            </a:r>
          </a:p>
          <a:p>
            <a:r>
              <a:rPr lang="en-US" dirty="0" smtClean="0"/>
              <a:t>Some administrations have experimented with a relatively large number. Reagan had eight different Cabinet-level policy councils during his first term.  </a:t>
            </a:r>
          </a:p>
          <a:p>
            <a:r>
              <a:rPr lang="en-US" dirty="0" smtClean="0"/>
              <a:t>Most have settled on three – National Security Policy, Domestic Policy, and Economic Policy.  For a time, George W. Bush added a fourth council dealing with Homeland Security.  This was later folded into the National Security Council.</a:t>
            </a:r>
          </a:p>
          <a:p>
            <a:r>
              <a:rPr lang="en-US" dirty="0" smtClean="0"/>
              <a:t>The three council model seems to work well in providing a manageable number of issues without creating overload.</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26</a:t>
            </a:fld>
            <a:endParaRPr kumimoji="0"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House Policy Councils</a:t>
            </a:r>
            <a:endParaRPr lang="en-US" dirty="0"/>
          </a:p>
        </p:txBody>
      </p:sp>
      <p:sp>
        <p:nvSpPr>
          <p:cNvPr id="3" name="Slide Number Placeholder 2"/>
          <p:cNvSpPr>
            <a:spLocks noGrp="1"/>
          </p:cNvSpPr>
          <p:nvPr>
            <p:ph type="sldNum" sz="quarter" idx="12"/>
          </p:nvPr>
        </p:nvSpPr>
        <p:spPr/>
        <p:txBody>
          <a:bodyPr/>
          <a:lstStyle/>
          <a:p>
            <a:fld id="{2C6B1FF6-39B9-40F5-8B67-33C6354A3D4F}" type="slidenum">
              <a:rPr kumimoji="0" lang="en-US" smtClean="0"/>
              <a:pPr/>
              <a:t>27</a:t>
            </a:fld>
            <a:endParaRPr kumimoji="0" lang="en-US" dirty="0"/>
          </a:p>
        </p:txBody>
      </p:sp>
      <p:sp>
        <p:nvSpPr>
          <p:cNvPr id="22" name="Oval 21"/>
          <p:cNvSpPr/>
          <p:nvPr/>
        </p:nvSpPr>
        <p:spPr>
          <a:xfrm>
            <a:off x="3780510" y="4149492"/>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National Economic Council</a:t>
            </a:r>
            <a:endParaRPr lang="en-US" dirty="0"/>
          </a:p>
        </p:txBody>
      </p:sp>
      <p:sp>
        <p:nvSpPr>
          <p:cNvPr id="24" name="Oval 23"/>
          <p:cNvSpPr/>
          <p:nvPr/>
        </p:nvSpPr>
        <p:spPr>
          <a:xfrm>
            <a:off x="6485728" y="4149492"/>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Domestic Policy Council</a:t>
            </a:r>
            <a:endParaRPr lang="en-US" dirty="0"/>
          </a:p>
        </p:txBody>
      </p:sp>
      <p:sp>
        <p:nvSpPr>
          <p:cNvPr id="25" name="Oval 24"/>
          <p:cNvSpPr/>
          <p:nvPr/>
        </p:nvSpPr>
        <p:spPr>
          <a:xfrm>
            <a:off x="1075293" y="4149492"/>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National Security Council</a:t>
            </a:r>
            <a:endParaRPr lang="en-US" dirty="0"/>
          </a:p>
        </p:txBody>
      </p:sp>
      <p:sp>
        <p:nvSpPr>
          <p:cNvPr id="35" name="Rectangle 34"/>
          <p:cNvSpPr/>
          <p:nvPr/>
        </p:nvSpPr>
        <p:spPr>
          <a:xfrm>
            <a:off x="3628293" y="1899072"/>
            <a:ext cx="1887415" cy="1119209"/>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President</a:t>
            </a:r>
            <a:endParaRPr lang="en-US" dirty="0"/>
          </a:p>
        </p:txBody>
      </p:sp>
      <p:cxnSp>
        <p:nvCxnSpPr>
          <p:cNvPr id="37" name="Straight Arrow Connector 36"/>
          <p:cNvCxnSpPr/>
          <p:nvPr/>
        </p:nvCxnSpPr>
        <p:spPr>
          <a:xfrm flipV="1">
            <a:off x="2224454" y="3018281"/>
            <a:ext cx="1169377"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V="1">
            <a:off x="4554415" y="3132581"/>
            <a:ext cx="0" cy="8942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5758962" y="3018281"/>
            <a:ext cx="1143000"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Processes for Producing Unified Policies</a:t>
            </a:r>
            <a:endParaRPr lang="en-US" dirty="0"/>
          </a:p>
        </p:txBody>
      </p:sp>
      <p:sp>
        <p:nvSpPr>
          <p:cNvPr id="3" name="Content Placeholder 2"/>
          <p:cNvSpPr>
            <a:spLocks noGrp="1"/>
          </p:cNvSpPr>
          <p:nvPr>
            <p:ph sz="quarter" idx="1"/>
          </p:nvPr>
        </p:nvSpPr>
        <p:spPr>
          <a:xfrm>
            <a:off x="301752" y="1527048"/>
            <a:ext cx="8503920" cy="4835652"/>
          </a:xfrm>
        </p:spPr>
        <p:txBody>
          <a:bodyPr>
            <a:normAutofit/>
          </a:bodyPr>
          <a:lstStyle/>
          <a:p>
            <a:r>
              <a:rPr lang="en-US" dirty="0" smtClean="0"/>
              <a:t>A central objective for every president is leading a unified administration in dealing with the Congress, the press, and organized interest groups.</a:t>
            </a:r>
          </a:p>
          <a:p>
            <a:r>
              <a:rPr lang="en-US" dirty="0" smtClean="0"/>
              <a:t>Achieving this unity requires careful attention to five key dimensions of the relationship between the White House and departments and agencies.</a:t>
            </a:r>
          </a:p>
          <a:p>
            <a:pPr lvl="1"/>
            <a:r>
              <a:rPr lang="en-US" dirty="0" smtClean="0">
                <a:solidFill>
                  <a:schemeClr val="tx1"/>
                </a:solidFill>
              </a:rPr>
              <a:t>Budget, legislative clearance, and regulatory review</a:t>
            </a:r>
          </a:p>
          <a:p>
            <a:pPr lvl="1"/>
            <a:r>
              <a:rPr lang="en-US" dirty="0" smtClean="0">
                <a:solidFill>
                  <a:schemeClr val="tx1"/>
                </a:solidFill>
              </a:rPr>
              <a:t>Policy formulation</a:t>
            </a:r>
          </a:p>
          <a:p>
            <a:pPr lvl="1"/>
            <a:r>
              <a:rPr lang="en-US" dirty="0" smtClean="0">
                <a:solidFill>
                  <a:schemeClr val="tx1"/>
                </a:solidFill>
              </a:rPr>
              <a:t>Personnel</a:t>
            </a:r>
          </a:p>
          <a:p>
            <a:pPr lvl="1"/>
            <a:r>
              <a:rPr lang="en-US" dirty="0" smtClean="0">
                <a:solidFill>
                  <a:schemeClr val="tx1"/>
                </a:solidFill>
              </a:rPr>
              <a:t>Legislative liaison</a:t>
            </a:r>
          </a:p>
          <a:p>
            <a:pPr lvl="1"/>
            <a:r>
              <a:rPr lang="en-US" dirty="0" smtClean="0">
                <a:solidFill>
                  <a:schemeClr val="tx1"/>
                </a:solidFill>
              </a:rPr>
              <a:t>Press relations</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28</a:t>
            </a:fld>
            <a:endParaRPr kumimoji="0"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Producing Unified Policies</a:t>
            </a:r>
            <a:endParaRPr lang="en-US" dirty="0"/>
          </a:p>
        </p:txBody>
      </p:sp>
      <p:sp>
        <p:nvSpPr>
          <p:cNvPr id="3" name="Slide Number Placeholder 2"/>
          <p:cNvSpPr>
            <a:spLocks noGrp="1"/>
          </p:cNvSpPr>
          <p:nvPr>
            <p:ph type="sldNum" sz="quarter" idx="12"/>
          </p:nvPr>
        </p:nvSpPr>
        <p:spPr/>
        <p:txBody>
          <a:bodyPr/>
          <a:lstStyle/>
          <a:p>
            <a:fld id="{2C6B1FF6-39B9-40F5-8B67-33C6354A3D4F}" type="slidenum">
              <a:rPr kumimoji="0" lang="en-US" smtClean="0"/>
              <a:pPr/>
              <a:t>29</a:t>
            </a:fld>
            <a:endParaRPr kumimoji="0" lang="en-US" dirty="0"/>
          </a:p>
        </p:txBody>
      </p:sp>
      <p:sp>
        <p:nvSpPr>
          <p:cNvPr id="22" name="Oval 21"/>
          <p:cNvSpPr/>
          <p:nvPr/>
        </p:nvSpPr>
        <p:spPr>
          <a:xfrm>
            <a:off x="6901962" y="3279000"/>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Press</a:t>
            </a:r>
            <a:endParaRPr lang="en-US" dirty="0"/>
          </a:p>
        </p:txBody>
      </p:sp>
      <p:sp>
        <p:nvSpPr>
          <p:cNvPr id="24" name="Oval 23"/>
          <p:cNvSpPr/>
          <p:nvPr/>
        </p:nvSpPr>
        <p:spPr>
          <a:xfrm>
            <a:off x="6901962" y="1538070"/>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Congress</a:t>
            </a:r>
            <a:endParaRPr lang="en-US" dirty="0"/>
          </a:p>
        </p:txBody>
      </p:sp>
      <p:sp>
        <p:nvSpPr>
          <p:cNvPr id="25" name="Oval 24"/>
          <p:cNvSpPr/>
          <p:nvPr/>
        </p:nvSpPr>
        <p:spPr>
          <a:xfrm>
            <a:off x="6901962" y="5019931"/>
            <a:ext cx="1595890" cy="14802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Interest Groups</a:t>
            </a:r>
            <a:endParaRPr lang="en-US" dirty="0"/>
          </a:p>
        </p:txBody>
      </p:sp>
      <p:sp>
        <p:nvSpPr>
          <p:cNvPr id="35" name="Rectangle 34"/>
          <p:cNvSpPr/>
          <p:nvPr/>
        </p:nvSpPr>
        <p:spPr>
          <a:xfrm>
            <a:off x="457200" y="1899072"/>
            <a:ext cx="2213983" cy="1119209"/>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White House</a:t>
            </a:r>
            <a:endParaRPr lang="en-US" dirty="0"/>
          </a:p>
        </p:txBody>
      </p:sp>
      <p:cxnSp>
        <p:nvCxnSpPr>
          <p:cNvPr id="37" name="Straight Arrow Connector 36"/>
          <p:cNvCxnSpPr/>
          <p:nvPr/>
        </p:nvCxnSpPr>
        <p:spPr>
          <a:xfrm flipV="1">
            <a:off x="5732585" y="2628283"/>
            <a:ext cx="1169377"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flipV="1">
            <a:off x="4554415" y="3132581"/>
            <a:ext cx="0" cy="8942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5758962" y="4317368"/>
            <a:ext cx="1143000"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57200" y="4915224"/>
            <a:ext cx="2213983" cy="1119209"/>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Departments and Agencies</a:t>
            </a:r>
            <a:endParaRPr lang="en-US" dirty="0"/>
          </a:p>
        </p:txBody>
      </p:sp>
      <p:sp>
        <p:nvSpPr>
          <p:cNvPr id="12" name="Oval 11"/>
          <p:cNvSpPr/>
          <p:nvPr/>
        </p:nvSpPr>
        <p:spPr>
          <a:xfrm>
            <a:off x="4097330" y="1690470"/>
            <a:ext cx="1438893" cy="1327811"/>
          </a:xfrm>
          <a:prstGeom prst="ellipse">
            <a:avLst/>
          </a:prstGeom>
          <a:solidFill>
            <a:schemeClr val="accent5"/>
          </a:solidFill>
          <a:ln>
            <a:solidFill>
              <a:schemeClr val="accent5"/>
            </a:solidFill>
          </a:ln>
          <a:scene3d>
            <a:camera prst="orthographicFront" fov="0">
              <a:rot lat="0" lon="0" rev="0"/>
            </a:camera>
            <a:lightRig rig="threePt" dir="t">
              <a:rot lat="0" lon="0" rev="0"/>
            </a:lightRig>
          </a:scene3d>
          <a:sp3d contourW="9525" prstMaterial="matte">
            <a:bevelT prst="angle"/>
            <a:contourClr>
              <a:schemeClr val="accent1">
                <a:shade val="70000"/>
                <a:satMod val="105000"/>
              </a:schemeClr>
            </a:contourClr>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900" dirty="0" smtClean="0">
                <a:solidFill>
                  <a:schemeClr val="tx1"/>
                </a:solidFill>
              </a:rPr>
              <a:t>Budget</a:t>
            </a:r>
          </a:p>
          <a:p>
            <a:pPr algn="ctr"/>
            <a:r>
              <a:rPr lang="en-US" sz="900" dirty="0" smtClean="0">
                <a:solidFill>
                  <a:schemeClr val="tx1"/>
                </a:solidFill>
              </a:rPr>
              <a:t>Leg. Clearance</a:t>
            </a:r>
          </a:p>
          <a:p>
            <a:pPr algn="ctr"/>
            <a:r>
              <a:rPr lang="en-US" sz="900" dirty="0" smtClean="0">
                <a:solidFill>
                  <a:schemeClr val="tx1"/>
                </a:solidFill>
              </a:rPr>
              <a:t>Regulatory Rev.</a:t>
            </a:r>
          </a:p>
        </p:txBody>
      </p:sp>
      <p:sp>
        <p:nvSpPr>
          <p:cNvPr id="13" name="Oval 12"/>
          <p:cNvSpPr/>
          <p:nvPr/>
        </p:nvSpPr>
        <p:spPr>
          <a:xfrm>
            <a:off x="4097330" y="2560935"/>
            <a:ext cx="1438893" cy="1327811"/>
          </a:xfrm>
          <a:prstGeom prst="ellipse">
            <a:avLst/>
          </a:prstGeom>
          <a:solidFill>
            <a:schemeClr val="accent5"/>
          </a:solidFill>
          <a:ln>
            <a:solidFill>
              <a:schemeClr val="accent5"/>
            </a:solidFill>
          </a:ln>
          <a:scene3d>
            <a:camera prst="orthographicFront" fov="0">
              <a:rot lat="0" lon="0" rev="0"/>
            </a:camera>
            <a:lightRig rig="threePt" dir="t">
              <a:rot lat="0" lon="0" rev="0"/>
            </a:lightRig>
          </a:scene3d>
          <a:sp3d contourW="9525" prstMaterial="matte">
            <a:bevelT prst="angle"/>
            <a:contourClr>
              <a:schemeClr val="accent1">
                <a:shade val="70000"/>
                <a:satMod val="105000"/>
              </a:schemeClr>
            </a:contourClr>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100" dirty="0" smtClean="0">
                <a:solidFill>
                  <a:schemeClr val="tx1"/>
                </a:solidFill>
              </a:rPr>
              <a:t>Policy Formulation</a:t>
            </a:r>
            <a:endParaRPr lang="en-US" dirty="0">
              <a:solidFill>
                <a:schemeClr val="tx1"/>
              </a:solidFill>
            </a:endParaRPr>
          </a:p>
        </p:txBody>
      </p:sp>
      <p:sp>
        <p:nvSpPr>
          <p:cNvPr id="14" name="Oval 13"/>
          <p:cNvSpPr/>
          <p:nvPr/>
        </p:nvSpPr>
        <p:spPr>
          <a:xfrm>
            <a:off x="4097330" y="3431400"/>
            <a:ext cx="1438893" cy="1327811"/>
          </a:xfrm>
          <a:prstGeom prst="ellipse">
            <a:avLst/>
          </a:prstGeom>
          <a:solidFill>
            <a:schemeClr val="accent5"/>
          </a:solidFill>
          <a:ln>
            <a:solidFill>
              <a:schemeClr val="accent5"/>
            </a:solidFill>
          </a:ln>
          <a:scene3d>
            <a:camera prst="orthographicFront" fov="0">
              <a:rot lat="0" lon="0" rev="0"/>
            </a:camera>
            <a:lightRig rig="threePt" dir="t">
              <a:rot lat="0" lon="0" rev="0"/>
            </a:lightRig>
          </a:scene3d>
          <a:sp3d contourW="9525" prstMaterial="matte">
            <a:bevelT prst="angle"/>
            <a:contourClr>
              <a:schemeClr val="accent1">
                <a:shade val="70000"/>
                <a:satMod val="105000"/>
              </a:schemeClr>
            </a:contourClr>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100" dirty="0" smtClean="0">
                <a:solidFill>
                  <a:schemeClr val="tx1"/>
                </a:solidFill>
              </a:rPr>
              <a:t>Personnel</a:t>
            </a:r>
            <a:endParaRPr lang="en-US" sz="1100" dirty="0">
              <a:solidFill>
                <a:schemeClr val="tx1"/>
              </a:solidFill>
            </a:endParaRPr>
          </a:p>
        </p:txBody>
      </p:sp>
      <p:sp>
        <p:nvSpPr>
          <p:cNvPr id="15" name="Oval 14"/>
          <p:cNvSpPr/>
          <p:nvPr/>
        </p:nvSpPr>
        <p:spPr>
          <a:xfrm>
            <a:off x="4097330" y="4301865"/>
            <a:ext cx="1438893" cy="1327811"/>
          </a:xfrm>
          <a:prstGeom prst="ellipse">
            <a:avLst/>
          </a:prstGeom>
          <a:solidFill>
            <a:schemeClr val="accent5"/>
          </a:solidFill>
          <a:ln>
            <a:solidFill>
              <a:schemeClr val="accent5"/>
            </a:solidFill>
          </a:ln>
          <a:scene3d>
            <a:camera prst="orthographicFront" fov="0">
              <a:rot lat="0" lon="0" rev="0"/>
            </a:camera>
            <a:lightRig rig="threePt" dir="t">
              <a:rot lat="0" lon="0" rev="0"/>
            </a:lightRig>
          </a:scene3d>
          <a:sp3d contourW="9525" prstMaterial="matte">
            <a:bevelT prst="angle"/>
            <a:contourClr>
              <a:schemeClr val="accent1">
                <a:shade val="70000"/>
                <a:satMod val="105000"/>
              </a:schemeClr>
            </a:contourClr>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100" dirty="0" smtClean="0">
                <a:solidFill>
                  <a:schemeClr val="tx1"/>
                </a:solidFill>
              </a:rPr>
              <a:t>Legislative Liaison</a:t>
            </a:r>
            <a:endParaRPr lang="en-US" sz="1100" dirty="0">
              <a:solidFill>
                <a:schemeClr val="tx1"/>
              </a:solidFill>
            </a:endParaRPr>
          </a:p>
        </p:txBody>
      </p:sp>
      <p:sp>
        <p:nvSpPr>
          <p:cNvPr id="16" name="Oval 15"/>
          <p:cNvSpPr/>
          <p:nvPr/>
        </p:nvSpPr>
        <p:spPr>
          <a:xfrm>
            <a:off x="4097330" y="5172331"/>
            <a:ext cx="1438893" cy="1327811"/>
          </a:xfrm>
          <a:prstGeom prst="ellipse">
            <a:avLst/>
          </a:prstGeom>
          <a:solidFill>
            <a:schemeClr val="accent5"/>
          </a:solidFill>
          <a:ln>
            <a:solidFill>
              <a:schemeClr val="accent5"/>
            </a:solidFill>
          </a:ln>
          <a:scene3d>
            <a:camera prst="orthographicFront" fov="0">
              <a:rot lat="0" lon="0" rev="0"/>
            </a:camera>
            <a:lightRig rig="threePt" dir="t">
              <a:rot lat="0" lon="0" rev="0"/>
            </a:lightRig>
          </a:scene3d>
          <a:sp3d contourW="9525" prstMaterial="matte">
            <a:bevelT prst="angle"/>
            <a:contourClr>
              <a:schemeClr val="accent1">
                <a:shade val="70000"/>
                <a:satMod val="105000"/>
              </a:schemeClr>
            </a:contourClr>
          </a:sp3d>
        </p:spPr>
        <p:style>
          <a:lnRef idx="1">
            <a:schemeClr val="accent1"/>
          </a:lnRef>
          <a:fillRef idx="3">
            <a:schemeClr val="accent1"/>
          </a:fillRef>
          <a:effectRef idx="2">
            <a:schemeClr val="accent1"/>
          </a:effectRef>
          <a:fontRef idx="minor">
            <a:schemeClr val="lt1"/>
          </a:fontRef>
        </p:style>
        <p:txBody>
          <a:bodyPr rtlCol="0" anchor="t"/>
          <a:lstStyle/>
          <a:p>
            <a:pPr algn="ctr"/>
            <a:r>
              <a:rPr lang="en-US" sz="1100" dirty="0" smtClean="0">
                <a:solidFill>
                  <a:schemeClr val="tx1"/>
                </a:solidFill>
              </a:rPr>
              <a:t>Press Relations</a:t>
            </a:r>
            <a:endParaRPr lang="en-US" sz="1100" dirty="0">
              <a:solidFill>
                <a:schemeClr val="tx1"/>
              </a:solidFill>
            </a:endParaRPr>
          </a:p>
        </p:txBody>
      </p:sp>
      <p:cxnSp>
        <p:nvCxnSpPr>
          <p:cNvPr id="17" name="Straight Arrow Connector 16"/>
          <p:cNvCxnSpPr/>
          <p:nvPr/>
        </p:nvCxnSpPr>
        <p:spPr>
          <a:xfrm flipH="1">
            <a:off x="5697418" y="3965470"/>
            <a:ext cx="1169376" cy="0"/>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flipV="1">
            <a:off x="2825262" y="2270404"/>
            <a:ext cx="1143000"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V="1">
            <a:off x="2798885" y="4759211"/>
            <a:ext cx="1169377" cy="1008596"/>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1011115" y="3198825"/>
            <a:ext cx="0" cy="1533290"/>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1943100" y="3198825"/>
            <a:ext cx="0" cy="1533290"/>
          </a:xfrm>
          <a:prstGeom prst="straightConnector1">
            <a:avLst/>
          </a:prstGeom>
          <a:ln w="38100">
            <a:solidFill>
              <a:schemeClr val="accent4"/>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Essential Roles of the </a:t>
            </a:r>
            <a:br>
              <a:rPr lang="en-US" dirty="0" smtClean="0"/>
            </a:br>
            <a:r>
              <a:rPr lang="en-US" dirty="0" smtClean="0"/>
              <a:t>White House Staff</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23850"/>
            <a:ext cx="8534400" cy="758952"/>
          </a:xfrm>
        </p:spPr>
        <p:txBody>
          <a:bodyPr>
            <a:normAutofit fontScale="90000"/>
          </a:bodyPr>
          <a:lstStyle/>
          <a:p>
            <a:r>
              <a:rPr lang="en-US" dirty="0" smtClean="0"/>
              <a:t>Budget, Legislative Clearance, </a:t>
            </a:r>
            <a:br>
              <a:rPr lang="en-US" dirty="0" smtClean="0"/>
            </a:br>
            <a:r>
              <a:rPr lang="en-US" dirty="0" smtClean="0"/>
              <a:t>and Regulatory Review</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Office of Management and Budget (OMB) and its predecessor the Bureau of the Budget have had responsibility for producing a </a:t>
            </a:r>
            <a:r>
              <a:rPr lang="en-US" b="1" dirty="0" smtClean="0"/>
              <a:t>unified federal budget</a:t>
            </a:r>
            <a:r>
              <a:rPr lang="en-US" dirty="0" smtClean="0"/>
              <a:t> that the president transmits to Congress.</a:t>
            </a:r>
          </a:p>
          <a:p>
            <a:r>
              <a:rPr lang="en-US" dirty="0" smtClean="0"/>
              <a:t>OMB also has responsibility for </a:t>
            </a:r>
            <a:r>
              <a:rPr lang="en-US" b="1" dirty="0" smtClean="0"/>
              <a:t>legislative clearance</a:t>
            </a:r>
            <a:r>
              <a:rPr lang="en-US" dirty="0" smtClean="0"/>
              <a:t> of testimony by administration officials and legislation sent by the administration to Congress.</a:t>
            </a:r>
          </a:p>
          <a:p>
            <a:r>
              <a:rPr lang="en-US" dirty="0" smtClean="0"/>
              <a:t>OMB’s </a:t>
            </a:r>
            <a:r>
              <a:rPr lang="en-US" b="1" dirty="0" smtClean="0"/>
              <a:t>regulatory review</a:t>
            </a:r>
            <a:r>
              <a:rPr lang="en-US" dirty="0" smtClean="0"/>
              <a:t> process, established by executive order, approves major regulations issued by departments and agencies.</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30</a:t>
            </a:fld>
            <a:endParaRPr kumimoji="0"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Formulation</a:t>
            </a:r>
            <a:endParaRPr lang="en-US" dirty="0"/>
          </a:p>
        </p:txBody>
      </p:sp>
      <p:sp>
        <p:nvSpPr>
          <p:cNvPr id="3" name="Content Placeholder 2"/>
          <p:cNvSpPr>
            <a:spLocks noGrp="1"/>
          </p:cNvSpPr>
          <p:nvPr>
            <p:ph sz="quarter" idx="1"/>
          </p:nvPr>
        </p:nvSpPr>
        <p:spPr/>
        <p:txBody>
          <a:bodyPr/>
          <a:lstStyle/>
          <a:p>
            <a:r>
              <a:rPr lang="en-US" dirty="0" smtClean="0"/>
              <a:t>The principal vehicles for advising the president on major policy decisions are the National Security Council, the National Economic Council, and the Domestic Policy Council.</a:t>
            </a:r>
          </a:p>
          <a:p>
            <a:r>
              <a:rPr lang="en-US" dirty="0" smtClean="0"/>
              <a:t>Each cabinet department or agency is represented on at least one of these councils, providing them an avenue for bringing issues to the president through a process that permits him to have the benefit of a full range of views and considerations in making an informed decision. </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31</a:t>
            </a:fld>
            <a:endParaRPr kumimoji="0"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Presidential appointments are of intense interest to the White House and to departments and agencies.  The appointment of ambassadors is a classic example of a frequent conflict of these interests.</a:t>
            </a:r>
          </a:p>
          <a:p>
            <a:pPr lvl="1"/>
            <a:r>
              <a:rPr lang="en-US" dirty="0" smtClean="0">
                <a:solidFill>
                  <a:schemeClr val="tx1"/>
                </a:solidFill>
              </a:rPr>
              <a:t>Some administrations have allowed cabinet secretaries great latitude in assembling their departmental “teams.” (Carter Administration)</a:t>
            </a:r>
          </a:p>
          <a:p>
            <a:pPr lvl="1"/>
            <a:r>
              <a:rPr lang="en-US" dirty="0" smtClean="0">
                <a:solidFill>
                  <a:schemeClr val="tx1"/>
                </a:solidFill>
              </a:rPr>
              <a:t>Other administrations have sought tight White House control in sub-cabinet level appointments.</a:t>
            </a:r>
          </a:p>
          <a:p>
            <a:pPr lvl="1"/>
            <a:r>
              <a:rPr lang="en-US" dirty="0" smtClean="0">
                <a:solidFill>
                  <a:schemeClr val="tx1"/>
                </a:solidFill>
              </a:rPr>
              <a:t>A third approach involves establishing a working partnership in which the White House Office of Presidential Personnel and the respective department have a mutual veto.  In practice, this generally works well.</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32</a:t>
            </a:fld>
            <a:endParaRPr kumimoji="0"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Liaison</a:t>
            </a:r>
            <a:endParaRPr lang="en-US" dirty="0"/>
          </a:p>
        </p:txBody>
      </p:sp>
      <p:sp>
        <p:nvSpPr>
          <p:cNvPr id="3" name="Content Placeholder 2"/>
          <p:cNvSpPr>
            <a:spLocks noGrp="1"/>
          </p:cNvSpPr>
          <p:nvPr>
            <p:ph sz="quarter" idx="1"/>
          </p:nvPr>
        </p:nvSpPr>
        <p:spPr/>
        <p:txBody>
          <a:bodyPr/>
          <a:lstStyle/>
          <a:p>
            <a:r>
              <a:rPr lang="en-US" dirty="0" smtClean="0"/>
              <a:t>The White House Office of Legislative Affairs is small relative to its counterpart in many departments.</a:t>
            </a:r>
          </a:p>
          <a:p>
            <a:r>
              <a:rPr lang="en-US" dirty="0" smtClean="0"/>
              <a:t>Given the modest size of the White House legislative affairs staff, it is crucial that the departmental legislative liaison offices work closely with it.</a:t>
            </a:r>
          </a:p>
          <a:p>
            <a:r>
              <a:rPr lang="en-US" dirty="0" smtClean="0"/>
              <a:t>This generally involves weekly reports and careful monitoring by the White House so that the efforts by departmental personnel reflect presidential priorities.</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33</a:t>
            </a:fld>
            <a:endParaRPr kumimoji="0"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Relations</a:t>
            </a:r>
            <a:endParaRPr lang="en-US" dirty="0"/>
          </a:p>
        </p:txBody>
      </p:sp>
      <p:sp>
        <p:nvSpPr>
          <p:cNvPr id="3" name="Content Placeholder 2"/>
          <p:cNvSpPr>
            <a:spLocks noGrp="1"/>
          </p:cNvSpPr>
          <p:nvPr>
            <p:ph sz="quarter" idx="1"/>
          </p:nvPr>
        </p:nvSpPr>
        <p:spPr/>
        <p:txBody>
          <a:bodyPr/>
          <a:lstStyle/>
          <a:p>
            <a:r>
              <a:rPr lang="en-US" dirty="0" smtClean="0"/>
              <a:t>Given the intense nature of media scrutiny, it is essential that the White House Press Office and the White House Communications Office work closely and effectively with their counterparts in departments and agencies.</a:t>
            </a:r>
          </a:p>
          <a:p>
            <a:r>
              <a:rPr lang="en-US" dirty="0" smtClean="0"/>
              <a:t>This is reflected in a daily conference call led by the White House Press Office with their counterparts in departments and agencies, communicating to them the “line of the day” and ensuring that the administration does not “step on” its </a:t>
            </a:r>
            <a:r>
              <a:rPr lang="en-US" smtClean="0"/>
              <a:t>own stories.</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34</a:t>
            </a:fld>
            <a:endParaRPr kumimoji="0"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Legislative Strategy Group</a:t>
            </a:r>
            <a:endParaRPr lang="en-US" dirty="0"/>
          </a:p>
        </p:txBody>
      </p:sp>
    </p:spTree>
    <p:extLst>
      <p:ext uri="{BB962C8B-B14F-4D97-AF65-F5344CB8AC3E}">
        <p14:creationId xmlns:p14="http://schemas.microsoft.com/office/powerpoint/2010/main" val="40509208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Promising Institutional Innovation</a:t>
            </a:r>
            <a:endParaRPr lang="en-US" dirty="0"/>
          </a:p>
        </p:txBody>
      </p:sp>
      <p:sp>
        <p:nvSpPr>
          <p:cNvPr id="3" name="Content Placeholder 2"/>
          <p:cNvSpPr>
            <a:spLocks noGrp="1"/>
          </p:cNvSpPr>
          <p:nvPr>
            <p:ph sz="quarter" idx="1"/>
          </p:nvPr>
        </p:nvSpPr>
        <p:spPr/>
        <p:txBody>
          <a:bodyPr/>
          <a:lstStyle/>
          <a:p>
            <a:r>
              <a:rPr lang="en-US" dirty="0" smtClean="0"/>
              <a:t>Administrations function best when they have a clear sense of purpose and direction, and when the President focuses his time and political capital on a limited number of key objectives.  </a:t>
            </a:r>
          </a:p>
          <a:p>
            <a:r>
              <a:rPr lang="en-US" dirty="0" smtClean="0"/>
              <a:t>The Reagan administration successfully used a Legislative Strategy Group (LSG) to identify priorities and to implement comprehensive strategies to achieve them.</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36</a:t>
            </a:fld>
            <a:endParaRPr kumimoji="0" lang="en-US" dirty="0"/>
          </a:p>
        </p:txBody>
      </p:sp>
    </p:spTree>
    <p:extLst>
      <p:ext uri="{BB962C8B-B14F-4D97-AF65-F5344CB8AC3E}">
        <p14:creationId xmlns:p14="http://schemas.microsoft.com/office/powerpoint/2010/main" val="1938471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Legislative Strategy Group: Central Purposes</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smtClean="0"/>
              <a:t>A legislative strategy group similar to that used during President Reagan’s first term would have three central purposes:</a:t>
            </a:r>
          </a:p>
          <a:p>
            <a:pPr marL="0" indent="0">
              <a:buNone/>
            </a:pPr>
            <a:endParaRPr lang="en-US" sz="1700" dirty="0" smtClean="0"/>
          </a:p>
          <a:p>
            <a:r>
              <a:rPr lang="en-US" b="1" dirty="0" smtClean="0"/>
              <a:t>Establish and clarify the administration’s legislative priorities</a:t>
            </a:r>
          </a:p>
          <a:p>
            <a:pPr marL="0" indent="0">
              <a:buNone/>
            </a:pPr>
            <a:endParaRPr lang="en-US" sz="1700" b="1" dirty="0" smtClean="0"/>
          </a:p>
          <a:p>
            <a:r>
              <a:rPr lang="en-US" b="1" dirty="0" smtClean="0"/>
              <a:t>Oversee the negotiations on key legislative initiatives</a:t>
            </a:r>
          </a:p>
          <a:p>
            <a:pPr marL="0" indent="0">
              <a:buNone/>
            </a:pPr>
            <a:endParaRPr lang="en-US" sz="1700" b="1" dirty="0" smtClean="0"/>
          </a:p>
          <a:p>
            <a:r>
              <a:rPr lang="en-US" b="1" dirty="0" smtClean="0"/>
              <a:t>Ensure coordination between elements of the White House and departments in achieving the President’s legislative priorities.</a:t>
            </a:r>
            <a:endParaRPr lang="en-US" b="1"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37</a:t>
            </a:fld>
            <a:endParaRPr kumimoji="0" lang="en-US" dirty="0"/>
          </a:p>
        </p:txBody>
      </p:sp>
    </p:spTree>
    <p:extLst>
      <p:ext uri="{BB962C8B-B14F-4D97-AF65-F5344CB8AC3E}">
        <p14:creationId xmlns:p14="http://schemas.microsoft.com/office/powerpoint/2010/main" val="1943840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the Legislative Strategy Group</a:t>
            </a:r>
            <a:endParaRPr lang="en-US" dirty="0"/>
          </a:p>
        </p:txBody>
      </p:sp>
      <p:sp>
        <p:nvSpPr>
          <p:cNvPr id="3" name="Content Placeholder 2"/>
          <p:cNvSpPr>
            <a:spLocks noGrp="1"/>
          </p:cNvSpPr>
          <p:nvPr>
            <p:ph sz="quarter" idx="1"/>
          </p:nvPr>
        </p:nvSpPr>
        <p:spPr/>
        <p:txBody>
          <a:bodyPr>
            <a:normAutofit/>
          </a:bodyPr>
          <a:lstStyle/>
          <a:p>
            <a:r>
              <a:rPr lang="en-US" dirty="0" smtClean="0"/>
              <a:t>The LSG should bring together key officials who represent a variety of perspectives among those responsible for developing and implementing policy.</a:t>
            </a:r>
          </a:p>
          <a:p>
            <a:r>
              <a:rPr lang="en-US" dirty="0" smtClean="0"/>
              <a:t>It should be small enough to meet frequently and function efficiently.  It should remain flexible enough to expand when necessary to better illuminate particular issues under discussion.</a:t>
            </a:r>
          </a:p>
          <a:p>
            <a:r>
              <a:rPr lang="en-US" dirty="0" smtClean="0"/>
              <a:t>In the Reagan administration, the core group varied in size from 5-6 individuals, a size that seemed to work well.</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38</a:t>
            </a:fld>
            <a:endParaRPr kumimoji="0" lang="en-US" dirty="0"/>
          </a:p>
        </p:txBody>
      </p:sp>
    </p:spTree>
    <p:extLst>
      <p:ext uri="{BB962C8B-B14F-4D97-AF65-F5344CB8AC3E}">
        <p14:creationId xmlns:p14="http://schemas.microsoft.com/office/powerpoint/2010/main" val="41398817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Strategy Group Membership</a:t>
            </a:r>
            <a:endParaRPr lang="en-US" dirty="0"/>
          </a:p>
        </p:txBody>
      </p:sp>
      <p:sp>
        <p:nvSpPr>
          <p:cNvPr id="3" name="Content Placeholder 2"/>
          <p:cNvSpPr>
            <a:spLocks noGrp="1"/>
          </p:cNvSpPr>
          <p:nvPr>
            <p:ph sz="quarter" idx="1"/>
          </p:nvPr>
        </p:nvSpPr>
        <p:spPr>
          <a:xfrm>
            <a:off x="164353" y="1527047"/>
            <a:ext cx="8815294" cy="4887199"/>
          </a:xfrm>
        </p:spPr>
        <p:txBody>
          <a:bodyPr>
            <a:normAutofit fontScale="92500"/>
          </a:bodyPr>
          <a:lstStyle/>
          <a:p>
            <a:r>
              <a:rPr lang="en-US" dirty="0" smtClean="0"/>
              <a:t>Given that the most pressing legislative issues at the beginning of the administration will relate to economic policy and the budget, </a:t>
            </a:r>
            <a:r>
              <a:rPr lang="en-US" u="sng" dirty="0" smtClean="0"/>
              <a:t>the LSG members might include</a:t>
            </a:r>
            <a:r>
              <a:rPr lang="en-US" dirty="0" smtClean="0"/>
              <a:t>:</a:t>
            </a:r>
          </a:p>
          <a:p>
            <a:pPr lvl="1"/>
            <a:r>
              <a:rPr lang="en-US" dirty="0" smtClean="0">
                <a:solidFill>
                  <a:schemeClr val="tx1"/>
                </a:solidFill>
              </a:rPr>
              <a:t>White House Chief of Staff</a:t>
            </a:r>
          </a:p>
          <a:p>
            <a:pPr lvl="1"/>
            <a:r>
              <a:rPr lang="en-US" dirty="0" smtClean="0">
                <a:solidFill>
                  <a:schemeClr val="tx1"/>
                </a:solidFill>
              </a:rPr>
              <a:t>The Vice President</a:t>
            </a:r>
          </a:p>
          <a:p>
            <a:pPr lvl="1"/>
            <a:r>
              <a:rPr lang="en-US" dirty="0" smtClean="0">
                <a:solidFill>
                  <a:schemeClr val="tx1"/>
                </a:solidFill>
              </a:rPr>
              <a:t>Assistant to the President for Legislative Affairs</a:t>
            </a:r>
          </a:p>
          <a:p>
            <a:pPr lvl="1"/>
            <a:r>
              <a:rPr lang="en-US" dirty="0" smtClean="0">
                <a:solidFill>
                  <a:schemeClr val="tx1"/>
                </a:solidFill>
              </a:rPr>
              <a:t>Director of the Office of Management and Budget</a:t>
            </a:r>
          </a:p>
          <a:p>
            <a:pPr lvl="1"/>
            <a:r>
              <a:rPr lang="en-US" dirty="0" smtClean="0">
                <a:solidFill>
                  <a:schemeClr val="tx1"/>
                </a:solidFill>
              </a:rPr>
              <a:t>Staff Secretary or Deputy White House Chief of Staff for Policy</a:t>
            </a:r>
          </a:p>
          <a:p>
            <a:r>
              <a:rPr lang="en-US" u="sng" dirty="0" smtClean="0"/>
              <a:t>As appropriate, others may be added</a:t>
            </a:r>
            <a:r>
              <a:rPr lang="en-US" dirty="0" smtClean="0"/>
              <a:t>:</a:t>
            </a:r>
          </a:p>
          <a:p>
            <a:pPr lvl="1"/>
            <a:r>
              <a:rPr lang="en-US" dirty="0" smtClean="0">
                <a:solidFill>
                  <a:schemeClr val="tx1"/>
                </a:solidFill>
              </a:rPr>
              <a:t>Relevant Cabinet members (i.e. Secretary of the Treasury for legislative strategy on tax reform)</a:t>
            </a:r>
          </a:p>
          <a:p>
            <a:pPr lvl="1"/>
            <a:r>
              <a:rPr lang="en-US" dirty="0" smtClean="0">
                <a:solidFill>
                  <a:schemeClr val="tx1"/>
                </a:solidFill>
              </a:rPr>
              <a:t>Deputy Assistants to the President for Legislative Affairs (House and/or Senate)</a:t>
            </a: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39</a:t>
            </a:fld>
            <a:endParaRPr kumimoji="0" lang="en-US" dirty="0"/>
          </a:p>
        </p:txBody>
      </p:sp>
    </p:spTree>
    <p:extLst>
      <p:ext uri="{BB962C8B-B14F-4D97-AF65-F5344CB8AC3E}">
        <p14:creationId xmlns:p14="http://schemas.microsoft.com/office/powerpoint/2010/main" val="2383790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President as Chief Executive</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Historically, presidents have had only modest sized staffs.  </a:t>
            </a:r>
          </a:p>
          <a:p>
            <a:r>
              <a:rPr lang="en-US" dirty="0" smtClean="0"/>
              <a:t>The Brownlow Committee, commissioned by Franklin D. Roosevelt, began its report with the memorable words, “The President needs help.”</a:t>
            </a:r>
          </a:p>
          <a:p>
            <a:r>
              <a:rPr lang="en-US" dirty="0" smtClean="0"/>
              <a:t>Its report led to the creation in 1939 of the Executive Office of the President, a collection of entities designed to serve the President in providing leadership and direction to the executive branch of government.</a:t>
            </a:r>
          </a:p>
          <a:p>
            <a:r>
              <a:rPr lang="en-US" dirty="0" smtClean="0"/>
              <a:t>The Bureau of the Budget, created in 1921 by the Congress to have responsibility for assisting the President in preparing a unified federal budget was originally placed in the Department of the Treasury.  In 1939, it was transferred to the newly-created Executive Office of the President.</a:t>
            </a:r>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4</a:t>
            </a:fld>
            <a:endParaRPr kumimoji="0"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49623"/>
            <a:ext cx="8534400" cy="758952"/>
          </a:xfrm>
        </p:spPr>
        <p:txBody>
          <a:bodyPr>
            <a:normAutofit fontScale="90000"/>
          </a:bodyPr>
          <a:lstStyle/>
          <a:p>
            <a:r>
              <a:rPr lang="en-US" dirty="0" smtClean="0"/>
              <a:t>Legislative Strategy Group </a:t>
            </a:r>
            <a:br>
              <a:rPr lang="en-US" dirty="0" smtClean="0"/>
            </a:br>
            <a:r>
              <a:rPr lang="en-US" dirty="0" smtClean="0"/>
              <a:t>Operation &amp; Meetings</a:t>
            </a:r>
            <a:endParaRPr lang="en-US" dirty="0"/>
          </a:p>
        </p:txBody>
      </p:sp>
      <p:sp>
        <p:nvSpPr>
          <p:cNvPr id="3" name="Content Placeholder 2"/>
          <p:cNvSpPr>
            <a:spLocks noGrp="1"/>
          </p:cNvSpPr>
          <p:nvPr>
            <p:ph sz="quarter" idx="1"/>
          </p:nvPr>
        </p:nvSpPr>
        <p:spPr>
          <a:xfrm>
            <a:off x="301752" y="1856232"/>
            <a:ext cx="8503920" cy="4572000"/>
          </a:xfrm>
        </p:spPr>
        <p:txBody>
          <a:bodyPr>
            <a:normAutofit/>
          </a:bodyPr>
          <a:lstStyle/>
          <a:p>
            <a:r>
              <a:rPr lang="en-US" dirty="0" smtClean="0"/>
              <a:t>Established early in the first Reagan term, the LSG met several times a week, usually in the late afternoons in the Office of the Chief of Staff.</a:t>
            </a:r>
          </a:p>
          <a:p>
            <a:r>
              <a:rPr lang="en-US" dirty="0" smtClean="0"/>
              <a:t>The Office of the Chief of Staff prepared the agendas and tasked the preparation of any papers that would be circulated at the meeting.</a:t>
            </a:r>
          </a:p>
          <a:p>
            <a:r>
              <a:rPr lang="en-US" dirty="0" smtClean="0"/>
              <a:t>By far the most frequent issues discussed revolved around budget policy and economic issues.</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40</a:t>
            </a:fld>
            <a:endParaRPr kumimoji="0" lang="en-US" dirty="0"/>
          </a:p>
        </p:txBody>
      </p:sp>
    </p:spTree>
    <p:extLst>
      <p:ext uri="{BB962C8B-B14F-4D97-AF65-F5344CB8AC3E}">
        <p14:creationId xmlns:p14="http://schemas.microsoft.com/office/powerpoint/2010/main" val="3472725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Strategy Group Chair</a:t>
            </a:r>
            <a:endParaRPr lang="en-US" dirty="0"/>
          </a:p>
        </p:txBody>
      </p:sp>
      <p:sp>
        <p:nvSpPr>
          <p:cNvPr id="3" name="Content Placeholder 2"/>
          <p:cNvSpPr>
            <a:spLocks noGrp="1"/>
          </p:cNvSpPr>
          <p:nvPr>
            <p:ph sz="quarter" idx="1"/>
          </p:nvPr>
        </p:nvSpPr>
        <p:spPr>
          <a:xfrm>
            <a:off x="301752" y="1588592"/>
            <a:ext cx="8503920" cy="4795362"/>
          </a:xfrm>
        </p:spPr>
        <p:txBody>
          <a:bodyPr>
            <a:normAutofit fontScale="85000" lnSpcReduction="20000"/>
          </a:bodyPr>
          <a:lstStyle/>
          <a:p>
            <a:pPr marL="0" indent="0">
              <a:buNone/>
            </a:pPr>
            <a:r>
              <a:rPr lang="en-US" dirty="0" smtClean="0"/>
              <a:t>The White House Chief of Staff is an appropriate chair for the Legislative Strategy Group:</a:t>
            </a:r>
          </a:p>
          <a:p>
            <a:pPr marL="0" indent="0">
              <a:buNone/>
            </a:pPr>
            <a:endParaRPr lang="en-US" dirty="0" smtClean="0"/>
          </a:p>
          <a:p>
            <a:r>
              <a:rPr lang="en-US" dirty="0" smtClean="0"/>
              <a:t>The people responsible for implementing the decisions reached by the LSG – such as the Assistant to the President for Legislative Affairs or the OMB Director – generally report to or through the White House Chief of Staff.</a:t>
            </a:r>
          </a:p>
          <a:p>
            <a:pPr>
              <a:buNone/>
            </a:pPr>
            <a:endParaRPr lang="en-US" dirty="0" smtClean="0"/>
          </a:p>
          <a:p>
            <a:r>
              <a:rPr lang="en-US" dirty="0" smtClean="0"/>
              <a:t>The White House Chief of Staff typically is with the President multiple times each day and is well positioned to update him and get his input when needed.</a:t>
            </a:r>
          </a:p>
          <a:p>
            <a:pPr>
              <a:buNone/>
            </a:pPr>
            <a:endParaRPr lang="en-US" dirty="0" smtClean="0"/>
          </a:p>
          <a:p>
            <a:r>
              <a:rPr lang="en-US" dirty="0" smtClean="0"/>
              <a:t>The White House Chief of Staff has </a:t>
            </a:r>
            <a:r>
              <a:rPr lang="en-US" dirty="0"/>
              <a:t>fewer responsibilities that require him to travel or </a:t>
            </a:r>
            <a:r>
              <a:rPr lang="en-US" dirty="0" smtClean="0"/>
              <a:t>fill assignments outside the </a:t>
            </a:r>
            <a:r>
              <a:rPr lang="en-US" dirty="0"/>
              <a:t>White House.</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41</a:t>
            </a:fld>
            <a:endParaRPr kumimoji="0" lang="en-US" dirty="0"/>
          </a:p>
        </p:txBody>
      </p:sp>
    </p:spTree>
    <p:extLst>
      <p:ext uri="{BB962C8B-B14F-4D97-AF65-F5344CB8AC3E}">
        <p14:creationId xmlns:p14="http://schemas.microsoft.com/office/powerpoint/2010/main" val="716382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smtClean="0"/>
              <a:t>Building an Accountable Administration Team</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an Accountable Administration Team</a:t>
            </a:r>
            <a:endParaRPr lang="en-US" dirty="0"/>
          </a:p>
        </p:txBody>
      </p:sp>
      <p:sp>
        <p:nvSpPr>
          <p:cNvPr id="3" name="Slide Number Placeholder 2"/>
          <p:cNvSpPr>
            <a:spLocks noGrp="1"/>
          </p:cNvSpPr>
          <p:nvPr>
            <p:ph type="sldNum" sz="quarter" idx="12"/>
          </p:nvPr>
        </p:nvSpPr>
        <p:spPr/>
        <p:txBody>
          <a:bodyPr/>
          <a:lstStyle/>
          <a:p>
            <a:fld id="{2C6B1FF6-39B9-40F5-8B67-33C6354A3D4F}" type="slidenum">
              <a:rPr kumimoji="0" lang="en-US" smtClean="0"/>
              <a:pPr/>
              <a:t>43</a:t>
            </a:fld>
            <a:endParaRPr kumimoji="0" lang="en-US" dirty="0"/>
          </a:p>
        </p:txBody>
      </p:sp>
      <p:sp>
        <p:nvSpPr>
          <p:cNvPr id="4" name="Content Placeholder 3"/>
          <p:cNvSpPr>
            <a:spLocks noGrp="1"/>
          </p:cNvSpPr>
          <p:nvPr>
            <p:ph sz="quarter" idx="1"/>
          </p:nvPr>
        </p:nvSpPr>
        <p:spPr/>
        <p:txBody>
          <a:bodyPr>
            <a:normAutofit/>
          </a:bodyPr>
          <a:lstStyle/>
          <a:p>
            <a:pPr marL="0" indent="0">
              <a:buNone/>
            </a:pPr>
            <a:r>
              <a:rPr lang="en-US" dirty="0" smtClean="0"/>
              <a:t>To be fully effective, an administration must be more than merely the sum of its parts.  </a:t>
            </a:r>
          </a:p>
          <a:p>
            <a:pPr marL="0" indent="0">
              <a:buNone/>
            </a:pPr>
            <a:endParaRPr lang="en-US" dirty="0" smtClean="0"/>
          </a:p>
          <a:p>
            <a:pPr marL="0" indent="0">
              <a:buNone/>
            </a:pPr>
            <a:r>
              <a:rPr lang="en-US" dirty="0" smtClean="0"/>
              <a:t>Cabinet secretaries often find the reality of their role less than expected.  Many feel infrequently consulted and lacking the direction and accountability that would help them contribute more to achieving the President’s objectives.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an Accountable Administration Team</a:t>
            </a:r>
            <a:endParaRPr lang="en-US" dirty="0"/>
          </a:p>
        </p:txBody>
      </p:sp>
      <p:sp>
        <p:nvSpPr>
          <p:cNvPr id="3" name="Slide Number Placeholder 2"/>
          <p:cNvSpPr>
            <a:spLocks noGrp="1"/>
          </p:cNvSpPr>
          <p:nvPr>
            <p:ph type="sldNum" sz="quarter" idx="12"/>
          </p:nvPr>
        </p:nvSpPr>
        <p:spPr/>
        <p:txBody>
          <a:bodyPr/>
          <a:lstStyle/>
          <a:p>
            <a:fld id="{2C6B1FF6-39B9-40F5-8B67-33C6354A3D4F}" type="slidenum">
              <a:rPr kumimoji="0" lang="en-US" smtClean="0"/>
              <a:pPr/>
              <a:t>44</a:t>
            </a:fld>
            <a:endParaRPr kumimoji="0" lang="en-US" dirty="0"/>
          </a:p>
        </p:txBody>
      </p:sp>
      <p:sp>
        <p:nvSpPr>
          <p:cNvPr id="4" name="Content Placeholder 3"/>
          <p:cNvSpPr>
            <a:spLocks noGrp="1"/>
          </p:cNvSpPr>
          <p:nvPr>
            <p:ph sz="quarter" idx="1"/>
          </p:nvPr>
        </p:nvSpPr>
        <p:spPr>
          <a:xfrm>
            <a:off x="301752" y="1579799"/>
            <a:ext cx="8503920" cy="4900131"/>
          </a:xfrm>
        </p:spPr>
        <p:txBody>
          <a:bodyPr>
            <a:normAutofit fontScale="70000" lnSpcReduction="20000"/>
          </a:bodyPr>
          <a:lstStyle/>
          <a:p>
            <a:pPr marL="0" indent="0">
              <a:buNone/>
            </a:pPr>
            <a:r>
              <a:rPr lang="en-US" dirty="0" smtClean="0"/>
              <a:t>One possible way to help address this deficit would be to add cabinet operations to the portfolio of the Deputy White House Chief of Staff for Policy. This individual would have three new responsibilities:</a:t>
            </a:r>
          </a:p>
          <a:p>
            <a:pPr marL="0" indent="0">
              <a:buNone/>
            </a:pPr>
            <a:endParaRPr lang="en-US" dirty="0" smtClean="0"/>
          </a:p>
          <a:p>
            <a:pPr marL="457200" indent="-228600"/>
            <a:r>
              <a:rPr lang="en-US" b="1" dirty="0" smtClean="0"/>
              <a:t>Provide enhanced accountability for cabinet secretaries by systematically assessing the efforts of their departments in contributing to the President’s priorities and objectives;</a:t>
            </a:r>
          </a:p>
          <a:p>
            <a:pPr marL="457200" indent="-228600">
              <a:buNone/>
            </a:pPr>
            <a:endParaRPr lang="en-US" b="1" dirty="0" smtClean="0"/>
          </a:p>
          <a:p>
            <a:pPr marL="457200" indent="-228600"/>
            <a:r>
              <a:rPr lang="en-US" b="1" dirty="0" smtClean="0"/>
              <a:t>Help mentor cabinet officers who may have little previous government experience; and</a:t>
            </a:r>
          </a:p>
          <a:p>
            <a:pPr marL="457200" indent="-228600">
              <a:buNone/>
            </a:pPr>
            <a:endParaRPr lang="en-US" b="1" dirty="0" smtClean="0"/>
          </a:p>
          <a:p>
            <a:pPr marL="457200" indent="-228600"/>
            <a:r>
              <a:rPr lang="en-US" b="1" dirty="0" smtClean="0"/>
              <a:t>Build improved relationships by looking out for the interests of cabinet officials and helping them feel part of an administration team.</a:t>
            </a:r>
          </a:p>
          <a:p>
            <a:pPr marL="0" indent="0">
              <a:buNone/>
            </a:pPr>
            <a:endParaRPr lang="en-US" dirty="0" smtClean="0"/>
          </a:p>
          <a:p>
            <a:pPr marL="0" indent="0">
              <a:buNone/>
            </a:pPr>
            <a:r>
              <a:rPr lang="en-US" sz="2100" i="1" dirty="0" smtClean="0"/>
              <a:t>Note: This role would be distinct from that of the policy councils (NSC, NEC, DPC) which have responsibility for coordinating departments in the development of policy.</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25312"/>
            <a:ext cx="8534400" cy="758952"/>
          </a:xfrm>
        </p:spPr>
        <p:txBody>
          <a:bodyPr>
            <a:normAutofit fontScale="90000"/>
          </a:bodyPr>
          <a:lstStyle/>
          <a:p>
            <a:r>
              <a:rPr lang="en-US" dirty="0" smtClean="0"/>
              <a:t>Building a Working Partnership </a:t>
            </a:r>
            <a:br>
              <a:rPr lang="en-US" dirty="0" smtClean="0"/>
            </a:br>
            <a:r>
              <a:rPr lang="en-US" dirty="0" smtClean="0"/>
              <a:t>with the Nation’s Governors</a:t>
            </a:r>
            <a:endParaRPr lang="en-US" dirty="0"/>
          </a:p>
        </p:txBody>
      </p:sp>
      <p:sp>
        <p:nvSpPr>
          <p:cNvPr id="3" name="Slide Number Placeholder 2"/>
          <p:cNvSpPr>
            <a:spLocks noGrp="1"/>
          </p:cNvSpPr>
          <p:nvPr>
            <p:ph type="sldNum" sz="quarter" idx="12"/>
          </p:nvPr>
        </p:nvSpPr>
        <p:spPr/>
        <p:txBody>
          <a:bodyPr/>
          <a:lstStyle/>
          <a:p>
            <a:fld id="{2C6B1FF6-39B9-40F5-8B67-33C6354A3D4F}" type="slidenum">
              <a:rPr kumimoji="0" lang="en-US" smtClean="0"/>
              <a:pPr/>
              <a:t>45</a:t>
            </a:fld>
            <a:endParaRPr kumimoji="0" lang="en-US" dirty="0"/>
          </a:p>
        </p:txBody>
      </p:sp>
      <p:sp>
        <p:nvSpPr>
          <p:cNvPr id="4" name="Content Placeholder 3"/>
          <p:cNvSpPr>
            <a:spLocks noGrp="1"/>
          </p:cNvSpPr>
          <p:nvPr>
            <p:ph sz="quarter" idx="1"/>
          </p:nvPr>
        </p:nvSpPr>
        <p:spPr/>
        <p:txBody>
          <a:bodyPr>
            <a:normAutofit fontScale="77500" lnSpcReduction="20000"/>
          </a:bodyPr>
          <a:lstStyle/>
          <a:p>
            <a:pPr marL="0" indent="0">
              <a:buNone/>
            </a:pPr>
            <a:r>
              <a:rPr lang="en-US" dirty="0" smtClean="0"/>
              <a:t>Administrations have varied widely in the quality of their relationships with the nation’s governors.  An enhanced White House Office of Intergovernmental Relations can help build a responsive, constructive, and productive relationship.</a:t>
            </a:r>
          </a:p>
          <a:p>
            <a:pPr marL="0" indent="0">
              <a:buNone/>
            </a:pPr>
            <a:endParaRPr lang="en-US" dirty="0" smtClean="0"/>
          </a:p>
          <a:p>
            <a:pPr marL="457200" indent="-228600"/>
            <a:r>
              <a:rPr lang="en-US" dirty="0" smtClean="0"/>
              <a:t>The head of the Office of Intergovernmental Affairs would be an Assistant to the President and optimally a respected former governor who enjoys good relations with governors from both parties.</a:t>
            </a:r>
          </a:p>
          <a:p>
            <a:pPr marL="457200" indent="-228600">
              <a:buNone/>
            </a:pPr>
            <a:endParaRPr lang="en-US" dirty="0" smtClean="0"/>
          </a:p>
          <a:p>
            <a:pPr marL="457200" indent="-228600"/>
            <a:r>
              <a:rPr lang="en-US" dirty="0" smtClean="0"/>
              <a:t>He would actively engage governors in responding to and expediting attention to their concerns.</a:t>
            </a:r>
          </a:p>
          <a:p>
            <a:pPr marL="457200" indent="-228600">
              <a:buNone/>
            </a:pPr>
            <a:endParaRPr lang="en-US" dirty="0" smtClean="0"/>
          </a:p>
          <a:p>
            <a:pPr marL="457200" indent="-228600"/>
            <a:r>
              <a:rPr lang="en-US" dirty="0" smtClean="0"/>
              <a:t>He would serve as a conduit for their ideas regarding policy initiatives.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 name="Title 1"/>
          <p:cNvSpPr>
            <a:spLocks noGrp="1"/>
          </p:cNvSpPr>
          <p:nvPr>
            <p:ph type="title"/>
          </p:nvPr>
        </p:nvSpPr>
        <p:spPr>
          <a:xfrm>
            <a:off x="1828800" y="57804"/>
            <a:ext cx="5486399" cy="627996"/>
          </a:xfrm>
          <a:ln/>
        </p:spPr>
        <p:style>
          <a:lnRef idx="1">
            <a:schemeClr val="accent5"/>
          </a:lnRef>
          <a:fillRef idx="2">
            <a:schemeClr val="accent5"/>
          </a:fillRef>
          <a:effectRef idx="1">
            <a:schemeClr val="accent5"/>
          </a:effectRef>
          <a:fontRef idx="minor">
            <a:schemeClr val="dk1"/>
          </a:fontRef>
        </p:style>
        <p:txBody>
          <a:bodyPr>
            <a:normAutofit/>
          </a:bodyPr>
          <a:lstStyle/>
          <a:p>
            <a:r>
              <a:rPr lang="en-US" sz="2800" b="1" dirty="0" smtClean="0">
                <a:solidFill>
                  <a:srgbClr val="002060"/>
                </a:solidFill>
                <a:latin typeface="Times New Roman" pitchFamily="18" charset="0"/>
                <a:ea typeface="ＭＳ Ｐゴシック" pitchFamily="34" charset="-128"/>
                <a:cs typeface="Times New Roman" pitchFamily="18" charset="0"/>
              </a:rPr>
              <a:t>Executive Office of the President</a:t>
            </a:r>
          </a:p>
        </p:txBody>
      </p:sp>
      <p:cxnSp>
        <p:nvCxnSpPr>
          <p:cNvPr id="198" name="Straight Connector 197"/>
          <p:cNvCxnSpPr/>
          <p:nvPr/>
        </p:nvCxnSpPr>
        <p:spPr>
          <a:xfrm>
            <a:off x="7448930" y="166021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H="1">
            <a:off x="609600" y="1199767"/>
            <a:ext cx="1" cy="0"/>
          </a:xfrm>
          <a:prstGeom prst="line">
            <a:avLst/>
          </a:prstGeom>
        </p:spPr>
        <p:style>
          <a:lnRef idx="1">
            <a:schemeClr val="accent1"/>
          </a:lnRef>
          <a:fillRef idx="0">
            <a:schemeClr val="accent1"/>
          </a:fillRef>
          <a:effectRef idx="0">
            <a:schemeClr val="accent1"/>
          </a:effectRef>
          <a:fontRef idx="minor">
            <a:schemeClr val="tx1"/>
          </a:fontRef>
        </p:style>
      </p:cxnSp>
      <p:sp>
        <p:nvSpPr>
          <p:cNvPr id="74" name="Rectangle 10"/>
          <p:cNvSpPr>
            <a:spLocks noChangeArrowheads="1"/>
          </p:cNvSpPr>
          <p:nvPr>
            <p:custDataLst>
              <p:tags r:id="rId1"/>
            </p:custDataLst>
          </p:nvPr>
        </p:nvSpPr>
        <p:spPr bwMode="auto">
          <a:xfrm>
            <a:off x="2759018" y="48768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Council on Environmental Quality</a:t>
            </a:r>
            <a:endParaRPr lang="en-US" altLang="ja-JP" sz="1400" b="1" dirty="0">
              <a:solidFill>
                <a:srgbClr val="00A1DE"/>
              </a:solidFill>
              <a:latin typeface="Times New Roman" pitchFamily="18" charset="0"/>
              <a:cs typeface="Times New Roman" pitchFamily="18" charset="0"/>
            </a:endParaRPr>
          </a:p>
        </p:txBody>
      </p:sp>
      <p:sp>
        <p:nvSpPr>
          <p:cNvPr id="77" name="Rectangle 10"/>
          <p:cNvSpPr>
            <a:spLocks noChangeArrowheads="1"/>
          </p:cNvSpPr>
          <p:nvPr>
            <p:custDataLst>
              <p:tags r:id="rId2"/>
            </p:custDataLst>
          </p:nvPr>
        </p:nvSpPr>
        <p:spPr bwMode="auto">
          <a:xfrm>
            <a:off x="7315200" y="9144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National Security Council Staff</a:t>
            </a:r>
            <a:endParaRPr lang="en-US" altLang="ja-JP" sz="1400" b="1" dirty="0">
              <a:solidFill>
                <a:srgbClr val="00A1DE"/>
              </a:solidFill>
              <a:latin typeface="Times New Roman" pitchFamily="18" charset="0"/>
              <a:cs typeface="Times New Roman" pitchFamily="18" charset="0"/>
            </a:endParaRPr>
          </a:p>
        </p:txBody>
      </p:sp>
      <p:sp>
        <p:nvSpPr>
          <p:cNvPr id="82" name="Rectangle 10"/>
          <p:cNvSpPr>
            <a:spLocks noChangeArrowheads="1"/>
          </p:cNvSpPr>
          <p:nvPr>
            <p:custDataLst>
              <p:tags r:id="rId3"/>
            </p:custDataLst>
          </p:nvPr>
        </p:nvSpPr>
        <p:spPr bwMode="auto">
          <a:xfrm>
            <a:off x="7315200" y="28956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Administration</a:t>
            </a:r>
            <a:endParaRPr lang="en-US" altLang="ja-JP" sz="1400" b="1" dirty="0">
              <a:solidFill>
                <a:srgbClr val="00A1DE"/>
              </a:solidFill>
              <a:latin typeface="Times New Roman" pitchFamily="18" charset="0"/>
              <a:cs typeface="Times New Roman" pitchFamily="18" charset="0"/>
            </a:endParaRPr>
          </a:p>
        </p:txBody>
      </p:sp>
      <p:sp>
        <p:nvSpPr>
          <p:cNvPr id="87" name="Rectangle 10"/>
          <p:cNvSpPr>
            <a:spLocks noChangeArrowheads="1"/>
          </p:cNvSpPr>
          <p:nvPr>
            <p:custDataLst>
              <p:tags r:id="rId4"/>
            </p:custDataLst>
          </p:nvPr>
        </p:nvSpPr>
        <p:spPr bwMode="auto">
          <a:xfrm>
            <a:off x="2751826" y="28956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the U.S. Trade Representative</a:t>
            </a:r>
            <a:endParaRPr lang="en-US" altLang="ja-JP" sz="1400" b="1" dirty="0">
              <a:solidFill>
                <a:srgbClr val="00A1DE"/>
              </a:solidFill>
              <a:latin typeface="Times New Roman" pitchFamily="18" charset="0"/>
              <a:cs typeface="Times New Roman" pitchFamily="18" charset="0"/>
            </a:endParaRPr>
          </a:p>
        </p:txBody>
      </p:sp>
      <p:sp>
        <p:nvSpPr>
          <p:cNvPr id="98" name="Rectangle 10"/>
          <p:cNvSpPr>
            <a:spLocks noChangeArrowheads="1"/>
          </p:cNvSpPr>
          <p:nvPr>
            <p:custDataLst>
              <p:tags r:id="rId5"/>
            </p:custDataLst>
          </p:nvPr>
        </p:nvSpPr>
        <p:spPr bwMode="auto">
          <a:xfrm>
            <a:off x="381000" y="28956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Policy Development</a:t>
            </a:r>
            <a:endParaRPr lang="en-US" altLang="ja-JP" sz="1400" b="1" dirty="0">
              <a:solidFill>
                <a:srgbClr val="00A1DE"/>
              </a:solidFill>
              <a:latin typeface="Times New Roman" pitchFamily="18" charset="0"/>
              <a:cs typeface="Times New Roman" pitchFamily="18" charset="0"/>
            </a:endParaRPr>
          </a:p>
        </p:txBody>
      </p:sp>
      <p:sp>
        <p:nvSpPr>
          <p:cNvPr id="101" name="Rectangle 10"/>
          <p:cNvSpPr>
            <a:spLocks noChangeArrowheads="1"/>
          </p:cNvSpPr>
          <p:nvPr>
            <p:custDataLst>
              <p:tags r:id="rId6"/>
            </p:custDataLst>
          </p:nvPr>
        </p:nvSpPr>
        <p:spPr bwMode="auto">
          <a:xfrm>
            <a:off x="5017706" y="48768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National Drug Control Policy</a:t>
            </a:r>
            <a:endParaRPr lang="en-US" altLang="ja-JP" sz="1400" b="1" dirty="0">
              <a:solidFill>
                <a:srgbClr val="00A1DE"/>
              </a:solidFill>
              <a:latin typeface="Times New Roman" pitchFamily="18" charset="0"/>
              <a:cs typeface="Times New Roman" pitchFamily="18" charset="0"/>
            </a:endParaRPr>
          </a:p>
        </p:txBody>
      </p:sp>
      <p:sp>
        <p:nvSpPr>
          <p:cNvPr id="107" name="Rectangle 10"/>
          <p:cNvSpPr>
            <a:spLocks noChangeArrowheads="1"/>
          </p:cNvSpPr>
          <p:nvPr>
            <p:custDataLst>
              <p:tags r:id="rId7"/>
            </p:custDataLst>
          </p:nvPr>
        </p:nvSpPr>
        <p:spPr bwMode="auto">
          <a:xfrm>
            <a:off x="5029200" y="28956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Science and Technology Policy</a:t>
            </a:r>
            <a:endParaRPr lang="en-US" altLang="ja-JP" sz="1400" b="1" dirty="0">
              <a:solidFill>
                <a:srgbClr val="00A1DE"/>
              </a:solidFill>
              <a:latin typeface="Times New Roman" pitchFamily="18" charset="0"/>
              <a:cs typeface="Times New Roman" pitchFamily="18" charset="0"/>
            </a:endParaRPr>
          </a:p>
        </p:txBody>
      </p:sp>
      <p:sp>
        <p:nvSpPr>
          <p:cNvPr id="85" name="Rectangle 10"/>
          <p:cNvSpPr>
            <a:spLocks noChangeArrowheads="1"/>
          </p:cNvSpPr>
          <p:nvPr>
            <p:custDataLst>
              <p:tags r:id="rId8"/>
            </p:custDataLst>
          </p:nvPr>
        </p:nvSpPr>
        <p:spPr bwMode="auto">
          <a:xfrm>
            <a:off x="5029200" y="9144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Council of Economic Advisors</a:t>
            </a:r>
            <a:endParaRPr lang="en-US" altLang="ja-JP" sz="1400" b="1" dirty="0">
              <a:solidFill>
                <a:srgbClr val="00A1DE"/>
              </a:solidFill>
              <a:latin typeface="Times New Roman" pitchFamily="18" charset="0"/>
              <a:cs typeface="Times New Roman" pitchFamily="18" charset="0"/>
            </a:endParaRPr>
          </a:p>
        </p:txBody>
      </p:sp>
      <p:sp>
        <p:nvSpPr>
          <p:cNvPr id="86" name="Rectangle 10"/>
          <p:cNvSpPr>
            <a:spLocks noChangeArrowheads="1"/>
          </p:cNvSpPr>
          <p:nvPr>
            <p:custDataLst>
              <p:tags r:id="rId9"/>
            </p:custDataLst>
          </p:nvPr>
        </p:nvSpPr>
        <p:spPr bwMode="auto">
          <a:xfrm>
            <a:off x="381000" y="48768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the Vice President</a:t>
            </a:r>
            <a:endParaRPr lang="en-US" altLang="ja-JP" sz="1400" b="1" dirty="0">
              <a:solidFill>
                <a:srgbClr val="00A1DE"/>
              </a:solidFill>
              <a:latin typeface="Times New Roman" pitchFamily="18" charset="0"/>
              <a:cs typeface="Times New Roman" pitchFamily="18" charset="0"/>
            </a:endParaRPr>
          </a:p>
        </p:txBody>
      </p:sp>
      <p:sp>
        <p:nvSpPr>
          <p:cNvPr id="90" name="Rectangle 10"/>
          <p:cNvSpPr>
            <a:spLocks noChangeArrowheads="1"/>
          </p:cNvSpPr>
          <p:nvPr>
            <p:custDataLst>
              <p:tags r:id="rId10"/>
            </p:custDataLst>
          </p:nvPr>
        </p:nvSpPr>
        <p:spPr bwMode="auto">
          <a:xfrm>
            <a:off x="7296514" y="48768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President’s Foreign Intelligence Advisory Board</a:t>
            </a:r>
          </a:p>
        </p:txBody>
      </p:sp>
      <p:sp>
        <p:nvSpPr>
          <p:cNvPr id="103" name="Rectangle 10"/>
          <p:cNvSpPr>
            <a:spLocks noChangeArrowheads="1"/>
          </p:cNvSpPr>
          <p:nvPr>
            <p:custDataLst>
              <p:tags r:id="rId11"/>
            </p:custDataLst>
          </p:nvPr>
        </p:nvSpPr>
        <p:spPr bwMode="auto">
          <a:xfrm>
            <a:off x="381000" y="9144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White House Office</a:t>
            </a:r>
            <a:endParaRPr lang="en-US" altLang="ja-JP" sz="1400" b="1" dirty="0">
              <a:solidFill>
                <a:srgbClr val="00A1DE"/>
              </a:solidFill>
              <a:latin typeface="Times New Roman" pitchFamily="18" charset="0"/>
              <a:cs typeface="Times New Roman" pitchFamily="18" charset="0"/>
            </a:endParaRPr>
          </a:p>
        </p:txBody>
      </p:sp>
      <p:sp>
        <p:nvSpPr>
          <p:cNvPr id="109" name="Rectangle 10"/>
          <p:cNvSpPr>
            <a:spLocks noChangeArrowheads="1"/>
          </p:cNvSpPr>
          <p:nvPr>
            <p:custDataLst>
              <p:tags r:id="rId12"/>
            </p:custDataLst>
          </p:nvPr>
        </p:nvSpPr>
        <p:spPr bwMode="auto">
          <a:xfrm>
            <a:off x="2743200" y="914400"/>
            <a:ext cx="1371600" cy="914400"/>
          </a:xfrm>
          <a:prstGeom prst="rect">
            <a:avLst/>
          </a:prstGeom>
          <a:solidFill>
            <a:schemeClr val="bg1"/>
          </a:solidFill>
          <a:ln w="12700">
            <a:solidFill>
              <a:srgbClr val="00A1DE"/>
            </a:solidFill>
            <a:miter lim="800000"/>
            <a:headEnd/>
            <a:tailEnd/>
          </a:ln>
        </p:spPr>
        <p:txBody>
          <a:bodyPr lIns="36000" tIns="36000" rIns="36000" bIns="36000" anchor="ctr"/>
          <a:lstStyle/>
          <a:p>
            <a:pPr marL="12700" indent="-12700" algn="ctr">
              <a:lnSpc>
                <a:spcPct val="110000"/>
              </a:lnSpc>
            </a:pPr>
            <a:r>
              <a:rPr lang="en-US" altLang="ja-JP" sz="1400" b="1" dirty="0" smtClean="0">
                <a:solidFill>
                  <a:srgbClr val="00A1DE"/>
                </a:solidFill>
                <a:latin typeface="Times New Roman" pitchFamily="18" charset="0"/>
                <a:cs typeface="Times New Roman" pitchFamily="18" charset="0"/>
              </a:rPr>
              <a:t>Office of Management and Budget</a:t>
            </a:r>
            <a:endParaRPr lang="en-US" altLang="ja-JP" sz="1400" b="1" dirty="0">
              <a:solidFill>
                <a:srgbClr val="00A1DE"/>
              </a:solidFill>
              <a:latin typeface="Times New Roman" pitchFamily="18" charset="0"/>
              <a:cs typeface="Times New Roman" pitchFamily="18" charset="0"/>
            </a:endParaRPr>
          </a:p>
        </p:txBody>
      </p:sp>
      <p:grpSp>
        <p:nvGrpSpPr>
          <p:cNvPr id="2" name="Group 119"/>
          <p:cNvGrpSpPr/>
          <p:nvPr/>
        </p:nvGrpSpPr>
        <p:grpSpPr>
          <a:xfrm>
            <a:off x="1032296" y="1828800"/>
            <a:ext cx="7010400" cy="381000"/>
            <a:chOff x="1073992" y="1828800"/>
            <a:chExt cx="7010400" cy="381000"/>
          </a:xfrm>
        </p:grpSpPr>
        <p:cxnSp>
          <p:nvCxnSpPr>
            <p:cNvPr id="111" name="Straight Connector 110"/>
            <p:cNvCxnSpPr/>
            <p:nvPr/>
          </p:nvCxnSpPr>
          <p:spPr>
            <a:xfrm>
              <a:off x="1073992" y="2209800"/>
              <a:ext cx="7010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10739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4290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57912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80843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3" name="Group 120"/>
          <p:cNvGrpSpPr/>
          <p:nvPr/>
        </p:nvGrpSpPr>
        <p:grpSpPr>
          <a:xfrm>
            <a:off x="1025104" y="3810000"/>
            <a:ext cx="7010400" cy="381000"/>
            <a:chOff x="1073992" y="1828800"/>
            <a:chExt cx="7010400" cy="381000"/>
          </a:xfrm>
        </p:grpSpPr>
        <p:cxnSp>
          <p:nvCxnSpPr>
            <p:cNvPr id="122" name="Straight Connector 121"/>
            <p:cNvCxnSpPr/>
            <p:nvPr/>
          </p:nvCxnSpPr>
          <p:spPr>
            <a:xfrm>
              <a:off x="1073992" y="2209800"/>
              <a:ext cx="7010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10739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34290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7912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80843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4" name="Group 128"/>
          <p:cNvGrpSpPr/>
          <p:nvPr/>
        </p:nvGrpSpPr>
        <p:grpSpPr>
          <a:xfrm>
            <a:off x="1006418" y="5791200"/>
            <a:ext cx="7010400" cy="381000"/>
            <a:chOff x="1073992" y="1828800"/>
            <a:chExt cx="7010400" cy="381000"/>
          </a:xfrm>
        </p:grpSpPr>
        <p:cxnSp>
          <p:nvCxnSpPr>
            <p:cNvPr id="130" name="Straight Connector 129"/>
            <p:cNvCxnSpPr/>
            <p:nvPr/>
          </p:nvCxnSpPr>
          <p:spPr>
            <a:xfrm>
              <a:off x="1073992" y="2209800"/>
              <a:ext cx="7010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10739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34290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5791200"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8084392" y="18288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151" name="Straight Connector 150"/>
          <p:cNvCxnSpPr>
            <a:stCxn id="126" idx="2"/>
          </p:cNvCxnSpPr>
          <p:nvPr/>
        </p:nvCxnSpPr>
        <p:spPr>
          <a:xfrm>
            <a:off x="4572000" y="685800"/>
            <a:ext cx="0" cy="5486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6" name="Slide Number Placeholder 35"/>
          <p:cNvSpPr>
            <a:spLocks noGrp="1"/>
          </p:cNvSpPr>
          <p:nvPr>
            <p:ph type="sldNum" sz="quarter" idx="13"/>
          </p:nvPr>
        </p:nvSpPr>
        <p:spPr>
          <a:xfrm>
            <a:off x="8458200" y="6172200"/>
            <a:ext cx="457200" cy="441325"/>
          </a:xfrm>
        </p:spPr>
        <p:txBody>
          <a:bodyPr/>
          <a:lstStyle/>
          <a:p>
            <a:fld id="{07DDA470-64EC-4838-8513-FA93D4181BA0}" type="slidenum">
              <a:rPr lang="en-US" smtClean="0">
                <a:solidFill>
                  <a:srgbClr val="002776"/>
                </a:solidFill>
              </a:rPr>
              <a:pPr/>
              <a:t>5</a:t>
            </a:fld>
            <a:endParaRPr lang="en-US" dirty="0">
              <a:solidFill>
                <a:srgbClr val="002776"/>
              </a:solidFill>
            </a:endParaRPr>
          </a:p>
        </p:txBody>
      </p:sp>
    </p:spTree>
    <p:extLst>
      <p:ext uri="{BB962C8B-B14F-4D97-AF65-F5344CB8AC3E}">
        <p14:creationId xmlns:p14="http://schemas.microsoft.com/office/powerpoint/2010/main" val="3952546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54666"/>
            <a:ext cx="8534400" cy="758952"/>
          </a:xfrm>
        </p:spPr>
        <p:txBody>
          <a:bodyPr>
            <a:normAutofit fontScale="90000"/>
          </a:bodyPr>
          <a:lstStyle/>
          <a:p>
            <a:r>
              <a:rPr lang="en-US" dirty="0" smtClean="0"/>
              <a:t>Roles of the White House Staff and the </a:t>
            </a:r>
            <a:br>
              <a:rPr lang="en-US" dirty="0" smtClean="0"/>
            </a:br>
            <a:r>
              <a:rPr lang="en-US" dirty="0" smtClean="0"/>
              <a:t>Executive Office of the President</a:t>
            </a:r>
            <a:endParaRPr lang="en-US" dirty="0"/>
          </a:p>
        </p:txBody>
      </p:sp>
      <p:sp>
        <p:nvSpPr>
          <p:cNvPr id="3" name="Content Placeholder 2"/>
          <p:cNvSpPr>
            <a:spLocks noGrp="1"/>
          </p:cNvSpPr>
          <p:nvPr>
            <p:ph sz="quarter" idx="1"/>
          </p:nvPr>
        </p:nvSpPr>
        <p:spPr/>
        <p:txBody>
          <a:bodyPr/>
          <a:lstStyle/>
          <a:p>
            <a:r>
              <a:rPr lang="en-US" dirty="0" smtClean="0"/>
              <a:t>Ensure that the administration’s policies are </a:t>
            </a:r>
            <a:r>
              <a:rPr lang="en-US" b="1" dirty="0" smtClean="0"/>
              <a:t>comprehensive</a:t>
            </a:r>
            <a:r>
              <a:rPr lang="en-US" dirty="0" smtClean="0"/>
              <a:t> – that major issues are not falling between the cracks.</a:t>
            </a:r>
          </a:p>
          <a:p>
            <a:r>
              <a:rPr lang="en-US" dirty="0" smtClean="0"/>
              <a:t>Ensure that the administration’s </a:t>
            </a:r>
            <a:r>
              <a:rPr lang="en-US" smtClean="0"/>
              <a:t>policies are </a:t>
            </a:r>
            <a:r>
              <a:rPr lang="en-US" b="1" smtClean="0"/>
              <a:t>coherent</a:t>
            </a:r>
            <a:r>
              <a:rPr lang="en-US" smtClean="0"/>
              <a:t> </a:t>
            </a:r>
            <a:r>
              <a:rPr lang="en-US" dirty="0" smtClean="0"/>
              <a:t>– that initiatives of one department are not undercutting those of other departments.</a:t>
            </a:r>
          </a:p>
          <a:p>
            <a:r>
              <a:rPr lang="en-US" dirty="0" smtClean="0"/>
              <a:t>Ensure that the system for advising the president produces </a:t>
            </a:r>
            <a:r>
              <a:rPr lang="en-US" b="1" dirty="0" smtClean="0"/>
              <a:t>informed decisions</a:t>
            </a:r>
            <a:r>
              <a:rPr lang="en-US" dirty="0" smtClean="0"/>
              <a:t>.</a:t>
            </a:r>
          </a:p>
          <a:p>
            <a:r>
              <a:rPr lang="en-US" dirty="0" smtClean="0"/>
              <a:t>Ensure that </a:t>
            </a:r>
            <a:r>
              <a:rPr lang="en-US" b="1" dirty="0" smtClean="0"/>
              <a:t>decisions are implemented</a:t>
            </a:r>
            <a:r>
              <a:rPr lang="en-US" dirty="0" smtClean="0"/>
              <a:t> consistent with the intent of the President.</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6</a:t>
            </a:fld>
            <a:endParaRPr kumimoji="0"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White House Staff</a:t>
            </a:r>
            <a:endParaRPr lang="en-US" dirty="0"/>
          </a:p>
        </p:txBody>
      </p:sp>
      <p:sp>
        <p:nvSpPr>
          <p:cNvPr id="3" name="Content Placeholder 2"/>
          <p:cNvSpPr>
            <a:spLocks noGrp="1"/>
          </p:cNvSpPr>
          <p:nvPr>
            <p:ph sz="quarter" idx="1"/>
          </p:nvPr>
        </p:nvSpPr>
        <p:spPr/>
        <p:txBody>
          <a:bodyPr/>
          <a:lstStyle/>
          <a:p>
            <a:r>
              <a:rPr lang="en-US" dirty="0" smtClean="0"/>
              <a:t>The White House Staff is the entity most responsible for ensuring that the administration’s policies are comprehensive and coherent, that decisions are informed, and that those decisions are successfully implemented.</a:t>
            </a:r>
            <a:endParaRPr lang="en-US" dirty="0"/>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7</a:t>
            </a:fld>
            <a:endParaRPr kumimoji="0"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The White House Staff as a Holding Company</a:t>
            </a:r>
            <a:endParaRPr lang="en-US" dirty="0"/>
          </a:p>
        </p:txBody>
      </p:sp>
      <p:sp>
        <p:nvSpPr>
          <p:cNvPr id="5" name="Content Placeholder 4"/>
          <p:cNvSpPr>
            <a:spLocks noGrp="1"/>
          </p:cNvSpPr>
          <p:nvPr>
            <p:ph sz="quarter" idx="1"/>
          </p:nvPr>
        </p:nvSpPr>
        <p:spPr/>
        <p:txBody>
          <a:bodyPr/>
          <a:lstStyle/>
          <a:p>
            <a:pPr marL="273050" indent="12700">
              <a:buNone/>
            </a:pPr>
            <a:r>
              <a:rPr lang="en-US" dirty="0" smtClean="0"/>
              <a:t>The White House staff is similar to a holding company with a large collection of offices, each of which has its own set of:</a:t>
            </a:r>
          </a:p>
          <a:p>
            <a:pPr marL="971550" indent="-400050"/>
            <a:r>
              <a:rPr lang="en-US" dirty="0" smtClean="0"/>
              <a:t>Responsibilities</a:t>
            </a:r>
          </a:p>
          <a:p>
            <a:pPr marL="971550" indent="-400050"/>
            <a:r>
              <a:rPr lang="en-US" dirty="0" smtClean="0"/>
              <a:t>Constituents </a:t>
            </a:r>
          </a:p>
          <a:p>
            <a:pPr marL="971550" indent="-400050"/>
            <a:r>
              <a:rPr lang="en-US" dirty="0" smtClean="0"/>
              <a:t>Work Flows</a:t>
            </a:r>
          </a:p>
          <a:p>
            <a:pPr marL="285750" indent="0">
              <a:buNone/>
            </a:pPr>
            <a:endParaRPr lang="en-US" dirty="0" smtClean="0"/>
          </a:p>
          <a:p>
            <a:pPr marL="285750" indent="0">
              <a:buNone/>
            </a:pPr>
            <a:r>
              <a:rPr lang="en-US" dirty="0" smtClean="0"/>
              <a:t>It is a holding company with three main divisions.</a:t>
            </a:r>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8</a:t>
            </a:fld>
            <a:endParaRPr kumimoji="0"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0189"/>
            <a:ext cx="8534400" cy="758952"/>
          </a:xfrm>
        </p:spPr>
        <p:txBody>
          <a:bodyPr>
            <a:normAutofit/>
          </a:bodyPr>
          <a:lstStyle/>
          <a:p>
            <a:r>
              <a:rPr lang="en-US" dirty="0" smtClean="0"/>
              <a:t>Essential Roles of the White House Staff</a:t>
            </a:r>
            <a:endParaRPr lang="en-US" dirty="0"/>
          </a:p>
        </p:txBody>
      </p:sp>
      <p:graphicFrame>
        <p:nvGraphicFramePr>
          <p:cNvPr id="4" name="Diagram 3"/>
          <p:cNvGraphicFramePr/>
          <p:nvPr>
            <p:extLst>
              <p:ext uri="{D42A27DB-BD31-4B8C-83A1-F6EECF244321}">
                <p14:modId xmlns:p14="http://schemas.microsoft.com/office/powerpoint/2010/main" val="2063942719"/>
              </p:ext>
            </p:extLst>
          </p:nvPr>
        </p:nvGraphicFramePr>
        <p:xfrm>
          <a:off x="301752" y="1711256"/>
          <a:ext cx="8534399" cy="4665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C6B1FF6-39B9-40F5-8B67-33C6354A3D4F}" type="slidenum">
              <a:rPr kumimoji="0" lang="en-US" smtClean="0"/>
              <a:pPr/>
              <a:t>9</a:t>
            </a:fld>
            <a:endParaRPr kumimoji="0" lang="en-US" dirty="0"/>
          </a:p>
        </p:txBody>
      </p:sp>
    </p:spTree>
    <p:extLst>
      <p:ext uri="{BB962C8B-B14F-4D97-AF65-F5344CB8AC3E}">
        <p14:creationId xmlns:p14="http://schemas.microsoft.com/office/powerpoint/2010/main" val="38996949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Rj__2KkREGFQTQb6CbJZ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av_5IMXjF06dil1QeRDhe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6McWasDH9kaizGnZFWssy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HZS3YCIhMUGzJ9zKilfD5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SXgKBiVGIEmPEtbUlEF.SA"/>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BC4CA362E03A40831C58E77BF6E65D" ma:contentTypeVersion="12" ma:contentTypeDescription="Create a new document." ma:contentTypeScope="" ma:versionID="5ce5c90880750d31e5ad97353da55926">
  <xsd:schema xmlns:xsd="http://www.w3.org/2001/XMLSchema" xmlns:xs="http://www.w3.org/2001/XMLSchema" xmlns:p="http://schemas.microsoft.com/office/2006/metadata/properties" xmlns:ns2="b768acbd-dc7f-4a24-9e54-842e75727939" xmlns:ns3="54e98812-b12a-4504-b572-6fcfe8934f27" targetNamespace="http://schemas.microsoft.com/office/2006/metadata/properties" ma:root="true" ma:fieldsID="8f9a491fc33d5dc8f7c5c50092fd8108" ns2:_="" ns3:_="">
    <xsd:import namespace="b768acbd-dc7f-4a24-9e54-842e75727939"/>
    <xsd:import namespace="54e98812-b12a-4504-b572-6fcfe8934f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Locatio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8acbd-dc7f-4a24-9e54-842e757279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4e98812-b12a-4504-b572-6fcfe8934f2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1CCA27-9DD3-47BE-B304-12E3F4B0AE0B}"/>
</file>

<file path=customXml/itemProps2.xml><?xml version="1.0" encoding="utf-8"?>
<ds:datastoreItem xmlns:ds="http://schemas.openxmlformats.org/officeDocument/2006/customXml" ds:itemID="{347E589A-09C8-4D45-AE4B-EE8C078ED8BA}"/>
</file>

<file path=customXml/itemProps3.xml><?xml version="1.0" encoding="utf-8"?>
<ds:datastoreItem xmlns:ds="http://schemas.openxmlformats.org/officeDocument/2006/customXml" ds:itemID="{B977DA4A-7B21-4484-BDEC-555B61ED17D0}"/>
</file>

<file path=docProps/app.xml><?xml version="1.0" encoding="utf-8"?>
<Properties xmlns="http://schemas.openxmlformats.org/officeDocument/2006/extended-properties" xmlns:vt="http://schemas.openxmlformats.org/officeDocument/2006/docPropsVTypes">
  <Template>Civic.thmx</Template>
  <TotalTime>1147</TotalTime>
  <Words>2996</Words>
  <Application>Microsoft Office PowerPoint</Application>
  <PresentationFormat>On-screen Show (4:3)</PresentationFormat>
  <Paragraphs>330</Paragraphs>
  <Slides>45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Civic</vt:lpstr>
      <vt:lpstr>think-cell Slide</vt:lpstr>
      <vt:lpstr>The White House Staff: General Observations</vt:lpstr>
      <vt:lpstr>The White House Staff: General Observations</vt:lpstr>
      <vt:lpstr>Essential Roles of the  White House Staff</vt:lpstr>
      <vt:lpstr>The President as Chief Executive</vt:lpstr>
      <vt:lpstr>Executive Office of the President</vt:lpstr>
      <vt:lpstr>Roles of the White House Staff and the  Executive Office of the President</vt:lpstr>
      <vt:lpstr>The White House Staff</vt:lpstr>
      <vt:lpstr>The White House Staff as a Holding Company</vt:lpstr>
      <vt:lpstr>Essential Roles of the White House Staff</vt:lpstr>
      <vt:lpstr>The Challenge of Coordination</vt:lpstr>
      <vt:lpstr>The Challenge of Coordination</vt:lpstr>
      <vt:lpstr>The Challenge of Coordination</vt:lpstr>
      <vt:lpstr>Senior Staff with General Portfolios</vt:lpstr>
      <vt:lpstr>Roles of the White House  Chief of Staff</vt:lpstr>
      <vt:lpstr>Some Roles of the White House Chief of Staff</vt:lpstr>
      <vt:lpstr>White House  Chief of Staff Models</vt:lpstr>
      <vt:lpstr>White House Chief of Staff Models</vt:lpstr>
      <vt:lpstr>Model 1: The President as Chief</vt:lpstr>
      <vt:lpstr>Model 2: Collegial – Band of Brothers </vt:lpstr>
      <vt:lpstr>Model 3: Strong White House Chief of Staff</vt:lpstr>
      <vt:lpstr>Model 4: Chief of Staff as COO</vt:lpstr>
      <vt:lpstr>Model 5: Chief of Staff as COO &amp; Strategist</vt:lpstr>
      <vt:lpstr>Model 6: Chief of Staff as COO &amp; Strategist Plus</vt:lpstr>
      <vt:lpstr>White House – Departmental Relations</vt:lpstr>
      <vt:lpstr>White House – Departmental Relations</vt:lpstr>
      <vt:lpstr>White House P0licy Councils</vt:lpstr>
      <vt:lpstr>White House Policy Councils</vt:lpstr>
      <vt:lpstr>Processes for Producing Unified Policies</vt:lpstr>
      <vt:lpstr>Producing Unified Policies</vt:lpstr>
      <vt:lpstr>Budget, Legislative Clearance,  and Regulatory Review</vt:lpstr>
      <vt:lpstr>Policy Formulation</vt:lpstr>
      <vt:lpstr>Personnel</vt:lpstr>
      <vt:lpstr>Legislative Liaison</vt:lpstr>
      <vt:lpstr>Press Relations</vt:lpstr>
      <vt:lpstr>Legislative Strategy Group</vt:lpstr>
      <vt:lpstr>A Promising Institutional Innovation</vt:lpstr>
      <vt:lpstr>Legislative Strategy Group: Central Purposes</vt:lpstr>
      <vt:lpstr>Size of the Legislative Strategy Group</vt:lpstr>
      <vt:lpstr>Legislative Strategy Group Membership</vt:lpstr>
      <vt:lpstr>Legislative Strategy Group  Operation &amp; Meetings</vt:lpstr>
      <vt:lpstr>Legislative Strategy Group Chair</vt:lpstr>
      <vt:lpstr>Building an Accountable Administration Team</vt:lpstr>
      <vt:lpstr>Building an Accountable Administration Team</vt:lpstr>
      <vt:lpstr>Building an Accountable Administration Team</vt:lpstr>
      <vt:lpstr>Building a Working Partnership  with the Nation’s Governors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Functions of the White House Staff</dc:title>
  <dc:creator>David Porter</dc:creator>
  <cp:lastModifiedBy>Daniel</cp:lastModifiedBy>
  <cp:revision>59</cp:revision>
  <dcterms:created xsi:type="dcterms:W3CDTF">2012-06-24T21:37:16Z</dcterms:created>
  <dcterms:modified xsi:type="dcterms:W3CDTF">2013-03-07T15:42:50Z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0x01010097BC4CA362E03A40831C58E77BF6E65D</vt:lpwstr>
  </property>
</Properties>
</file>