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7767"/>
    <a:srgbClr val="77777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58" autoAdjust="0"/>
  </p:normalViewPr>
  <p:slideViewPr>
    <p:cSldViewPr>
      <p:cViewPr>
        <p:scale>
          <a:sx n="125" d="100"/>
          <a:sy n="125" d="100"/>
        </p:scale>
        <p:origin x="-1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2E367-3DDC-4B13-B000-039E546D1C05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3C81F-F5CF-4892-B459-7C2AFC5A1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13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3C81F-F5CF-4892-B459-7C2AFC5A19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9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8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5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4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4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8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4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6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9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3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6CC8-C07C-4E03-9F65-446D64908C8D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FDDF5-1916-41CC-9777-2069A704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 flipH="1">
            <a:off x="4114801" y="2793933"/>
            <a:ext cx="1" cy="1265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43000" y="3312254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Dir. of Strategic </a:t>
            </a:r>
            <a:r>
              <a:rPr lang="en-US" sz="650" dirty="0" err="1" smtClean="0">
                <a:solidFill>
                  <a:schemeClr val="tx1"/>
                </a:solidFill>
              </a:rPr>
              <a:t>Initiatves</a:t>
            </a:r>
            <a:r>
              <a:rPr lang="en-US" sz="650" dirty="0" smtClean="0">
                <a:solidFill>
                  <a:schemeClr val="tx1"/>
                </a:solidFill>
              </a:rPr>
              <a:t> &amp; Ext </a:t>
            </a:r>
            <a:r>
              <a:rPr lang="en-US" sz="650" dirty="0" err="1" smtClean="0">
                <a:solidFill>
                  <a:schemeClr val="tx1"/>
                </a:solidFill>
              </a:rPr>
              <a:t>Aff’s</a:t>
            </a:r>
            <a:endParaRPr lang="en-US" sz="65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5200" y="234776"/>
            <a:ext cx="3048000" cy="766119"/>
          </a:xfrm>
          <a:prstGeom prst="rect">
            <a:avLst/>
          </a:prstGeom>
          <a:solidFill>
            <a:srgbClr val="87776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President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3312253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err="1" smtClean="0">
                <a:solidFill>
                  <a:schemeClr val="tx1"/>
                </a:solidFill>
              </a:rPr>
              <a:t>Sr</a:t>
            </a:r>
            <a:r>
              <a:rPr lang="en-US" sz="600" dirty="0">
                <a:solidFill>
                  <a:schemeClr val="tx1"/>
                </a:solidFill>
              </a:rPr>
              <a:t> </a:t>
            </a:r>
            <a:r>
              <a:rPr lang="en-US" sz="600" dirty="0" smtClean="0">
                <a:solidFill>
                  <a:schemeClr val="tx1"/>
                </a:solidFill>
              </a:rPr>
              <a:t>Advisor/</a:t>
            </a:r>
            <a:r>
              <a:rPr lang="en-US" sz="650" dirty="0" smtClean="0">
                <a:solidFill>
                  <a:schemeClr val="tx1"/>
                </a:solidFill>
              </a:rPr>
              <a:t> Counselor</a:t>
            </a:r>
            <a:endParaRPr lang="en-US" sz="650" dirty="0">
              <a:solidFill>
                <a:schemeClr val="tx1"/>
              </a:solidFill>
            </a:endParaRP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(0-2</a:t>
            </a:r>
            <a:r>
              <a:rPr lang="en-US" sz="7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62200" y="3312253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err="1">
                <a:solidFill>
                  <a:schemeClr val="tx1"/>
                </a:solidFill>
              </a:rPr>
              <a:t>WH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Counsel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566984" y="3312250"/>
            <a:ext cx="533400" cy="5316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err="1" smtClean="0">
                <a:solidFill>
                  <a:schemeClr val="tx1"/>
                </a:solidFill>
              </a:rPr>
              <a:t>Comms</a:t>
            </a:r>
            <a:r>
              <a:rPr lang="en-US" sz="700" dirty="0" smtClean="0">
                <a:solidFill>
                  <a:schemeClr val="tx1"/>
                </a:solidFill>
              </a:rPr>
              <a:t>.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Director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324600" y="3320835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>
                <a:solidFill>
                  <a:schemeClr val="tx1"/>
                </a:solidFill>
              </a:rPr>
              <a:t>Domestic</a:t>
            </a: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Policy</a:t>
            </a: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Advisor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934200" y="3320836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Economic</a:t>
            </a:r>
            <a:endParaRPr lang="en-US" sz="650" dirty="0">
              <a:solidFill>
                <a:schemeClr val="tx1"/>
              </a:solidFill>
            </a:endParaRP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Advisor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543800" y="3320835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National</a:t>
            </a:r>
            <a:endParaRPr lang="en-US" sz="650" dirty="0">
              <a:solidFill>
                <a:schemeClr val="tx1"/>
              </a:solidFill>
            </a:endParaRP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Security</a:t>
            </a: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Advisor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141391" y="571109"/>
            <a:ext cx="1352035" cy="646671"/>
          </a:xfrm>
          <a:prstGeom prst="rect">
            <a:avLst/>
          </a:prstGeom>
          <a:solidFill>
            <a:srgbClr val="87776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The Vice President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648200" y="1479330"/>
            <a:ext cx="1066800" cy="256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Chief of Staff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581400" y="2482286"/>
            <a:ext cx="993689" cy="298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Deputy COS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for Operations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903955" y="2482286"/>
            <a:ext cx="993689" cy="298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Deputy COS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for Policy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324600" y="3977915"/>
            <a:ext cx="533400" cy="4045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Dom.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Policy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Council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934200" y="3977914"/>
            <a:ext cx="533400" cy="4045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National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Econ.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Council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543800" y="3985115"/>
            <a:ext cx="533400" cy="4045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National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Security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Council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954022" y="4513276"/>
            <a:ext cx="493756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De-</a:t>
            </a:r>
            <a:r>
              <a:rPr lang="en-US" sz="700" dirty="0" err="1">
                <a:solidFill>
                  <a:schemeClr val="tx1"/>
                </a:solidFill>
              </a:rPr>
              <a:t>Reg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 err="1">
                <a:solidFill>
                  <a:schemeClr val="tx1"/>
                </a:solidFill>
              </a:rPr>
              <a:t>Coord</a:t>
            </a:r>
            <a:r>
              <a:rPr lang="en-US" sz="7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550" dirty="0">
                <a:solidFill>
                  <a:schemeClr val="tx1"/>
                </a:solidFill>
              </a:rPr>
              <a:t>(one </a:t>
            </a:r>
            <a:r>
              <a:rPr lang="en-US" sz="550" dirty="0" smtClean="0">
                <a:solidFill>
                  <a:schemeClr val="tx1"/>
                </a:solidFill>
              </a:rPr>
              <a:t>year)</a:t>
            </a:r>
            <a:endParaRPr lang="en-US" sz="55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9808" y="5372489"/>
            <a:ext cx="1620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00" dirty="0"/>
              <a:t>Scheduling &amp; </a:t>
            </a:r>
            <a:r>
              <a:rPr lang="en-US" sz="1000" dirty="0" smtClean="0"/>
              <a:t>Advance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Mgmt. &amp; Administration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Military Aides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Secret </a:t>
            </a:r>
            <a:r>
              <a:rPr lang="en-US" sz="1000" dirty="0"/>
              <a:t>Service </a:t>
            </a:r>
            <a:r>
              <a:rPr lang="en-US" sz="1000" dirty="0" smtClean="0"/>
              <a:t>-Protective Units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Correspondence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Executive Clerk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dirty="0" smtClean="0"/>
              <a:t>Records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5100" y="3013969"/>
            <a:ext cx="17700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u="sng" dirty="0" smtClean="0"/>
              <a:t>Generalists &amp; Functionalists</a:t>
            </a:r>
            <a:endParaRPr lang="en-US" sz="1050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6572028" y="3013969"/>
            <a:ext cx="12442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u="sng" dirty="0" smtClean="0"/>
              <a:t>Policy Coordinators</a:t>
            </a:r>
            <a:endParaRPr lang="en-US" sz="1050" u="sng" dirty="0"/>
          </a:p>
        </p:txBody>
      </p:sp>
      <p:cxnSp>
        <p:nvCxnSpPr>
          <p:cNvPr id="63" name="Straight Connector 62"/>
          <p:cNvCxnSpPr/>
          <p:nvPr/>
        </p:nvCxnSpPr>
        <p:spPr>
          <a:xfrm flipH="1" flipV="1">
            <a:off x="4107181" y="2337095"/>
            <a:ext cx="2293621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400799" y="2337097"/>
            <a:ext cx="1" cy="145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15845" y="4848527"/>
            <a:ext cx="194155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1. **Chief of Staff</a:t>
            </a:r>
          </a:p>
          <a:p>
            <a:r>
              <a:rPr lang="en-US" sz="1000" dirty="0" smtClean="0"/>
              <a:t>2. **OMB Director</a:t>
            </a:r>
          </a:p>
          <a:p>
            <a:r>
              <a:rPr lang="en-US" sz="1000" dirty="0" smtClean="0"/>
              <a:t>3. </a:t>
            </a:r>
            <a:r>
              <a:rPr lang="en-US" sz="1000" dirty="0"/>
              <a:t>DCOS for Operations</a:t>
            </a:r>
            <a:endParaRPr lang="en-US" sz="1000" dirty="0" smtClean="0"/>
          </a:p>
          <a:p>
            <a:r>
              <a:rPr lang="en-US" sz="1000" dirty="0" smtClean="0"/>
              <a:t>4. </a:t>
            </a:r>
            <a:r>
              <a:rPr lang="en-US" sz="1000" dirty="0"/>
              <a:t>DCOS for </a:t>
            </a:r>
            <a:r>
              <a:rPr lang="en-US" sz="1000" dirty="0" smtClean="0"/>
              <a:t>Policy</a:t>
            </a:r>
          </a:p>
          <a:p>
            <a:r>
              <a:rPr lang="en-US" sz="1000" dirty="0" smtClean="0"/>
              <a:t>5. Staff Secretary</a:t>
            </a:r>
          </a:p>
          <a:p>
            <a:r>
              <a:rPr lang="en-US" sz="1000" dirty="0" smtClean="0"/>
              <a:t>6. Dir. Of Strategic Initiatives &amp;…</a:t>
            </a:r>
          </a:p>
          <a:p>
            <a:r>
              <a:rPr lang="en-US" sz="1000" dirty="0" smtClean="0"/>
              <a:t>7. </a:t>
            </a:r>
            <a:r>
              <a:rPr lang="en-US" sz="1000" dirty="0"/>
              <a:t>WH </a:t>
            </a:r>
            <a:r>
              <a:rPr lang="en-US" sz="1000" dirty="0" smtClean="0"/>
              <a:t>Counsel</a:t>
            </a:r>
          </a:p>
          <a:p>
            <a:r>
              <a:rPr lang="en-US" sz="1000" dirty="0" smtClean="0"/>
              <a:t>8. </a:t>
            </a:r>
            <a:r>
              <a:rPr lang="en-US" sz="1000" dirty="0"/>
              <a:t>Press Secretary</a:t>
            </a:r>
            <a:endParaRPr lang="en-US" sz="1000" dirty="0" smtClean="0"/>
          </a:p>
          <a:p>
            <a:r>
              <a:rPr lang="en-US" sz="1000" dirty="0"/>
              <a:t>9</a:t>
            </a:r>
            <a:r>
              <a:rPr lang="en-US" sz="1000" dirty="0" smtClean="0"/>
              <a:t>. </a:t>
            </a:r>
            <a:r>
              <a:rPr lang="en-US" sz="1000" dirty="0"/>
              <a:t>Communications Director</a:t>
            </a:r>
            <a:endParaRPr lang="en-US" sz="1000" dirty="0" smtClean="0"/>
          </a:p>
          <a:p>
            <a:r>
              <a:rPr lang="en-US" sz="1000" dirty="0" smtClean="0"/>
              <a:t>10. </a:t>
            </a:r>
            <a:r>
              <a:rPr lang="en-US" sz="1000" dirty="0"/>
              <a:t>Chief Speechwriter</a:t>
            </a:r>
          </a:p>
          <a:p>
            <a:r>
              <a:rPr lang="en-US" sz="1000" dirty="0" smtClean="0"/>
              <a:t>    </a:t>
            </a:r>
            <a:r>
              <a:rPr lang="en-US" sz="800" dirty="0" smtClean="0"/>
              <a:t>** denotes separate search process</a:t>
            </a:r>
          </a:p>
        </p:txBody>
      </p:sp>
      <p:cxnSp>
        <p:nvCxnSpPr>
          <p:cNvPr id="70" name="Straight Connector 69"/>
          <p:cNvCxnSpPr>
            <a:stCxn id="48" idx="2"/>
          </p:cNvCxnSpPr>
          <p:nvPr/>
        </p:nvCxnSpPr>
        <p:spPr>
          <a:xfrm>
            <a:off x="5181600" y="1735684"/>
            <a:ext cx="1" cy="6014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362833" y="1987504"/>
            <a:ext cx="580767" cy="2285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Staff Secretary</a:t>
            </a:r>
            <a:endParaRPr lang="en-US" sz="700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4114800" y="2337095"/>
            <a:ext cx="0" cy="145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77" idx="1"/>
          </p:cNvCxnSpPr>
          <p:nvPr/>
        </p:nvCxnSpPr>
        <p:spPr>
          <a:xfrm>
            <a:off x="5182701" y="2101804"/>
            <a:ext cx="1801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200900" y="3856288"/>
            <a:ext cx="0" cy="1176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820025" y="3860269"/>
            <a:ext cx="0" cy="1176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12291" y="3908553"/>
            <a:ext cx="152400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983571" y="3899804"/>
            <a:ext cx="152400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905000" y="4859685"/>
            <a:ext cx="1828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11. Personnel Director</a:t>
            </a:r>
          </a:p>
          <a:p>
            <a:r>
              <a:rPr lang="en-US" sz="1000" dirty="0" smtClean="0"/>
              <a:t>12. Dir. of Legislative Affairs</a:t>
            </a:r>
            <a:endParaRPr lang="en-US" sz="1000" dirty="0"/>
          </a:p>
          <a:p>
            <a:r>
              <a:rPr lang="en-US" sz="1000" dirty="0" smtClean="0"/>
              <a:t>13. Confirmations Liaison (1 </a:t>
            </a:r>
            <a:r>
              <a:rPr lang="en-US" sz="1000" dirty="0" err="1" smtClean="0"/>
              <a:t>yr</a:t>
            </a:r>
            <a:r>
              <a:rPr lang="en-US" sz="1000" dirty="0" smtClean="0"/>
              <a:t>)</a:t>
            </a:r>
            <a:endParaRPr lang="en-US" sz="1000" dirty="0"/>
          </a:p>
          <a:p>
            <a:r>
              <a:rPr lang="en-US" sz="1000" dirty="0" smtClean="0"/>
              <a:t>14. Director </a:t>
            </a:r>
            <a:r>
              <a:rPr lang="en-US" sz="1000" dirty="0"/>
              <a:t>of </a:t>
            </a:r>
            <a:r>
              <a:rPr lang="en-US" sz="1000" dirty="0" smtClean="0"/>
              <a:t>Federalism/ </a:t>
            </a:r>
          </a:p>
          <a:p>
            <a:r>
              <a:rPr lang="en-US" sz="1000" dirty="0" smtClean="0"/>
              <a:t>Governors’ Liaison</a:t>
            </a:r>
            <a:endParaRPr lang="en-US" sz="1000" dirty="0"/>
          </a:p>
          <a:p>
            <a:r>
              <a:rPr lang="en-US" sz="1000" dirty="0" smtClean="0"/>
              <a:t>15. </a:t>
            </a:r>
            <a:r>
              <a:rPr lang="en-US" sz="1000" dirty="0"/>
              <a:t>Domestic Policy Advisor</a:t>
            </a:r>
          </a:p>
          <a:p>
            <a:r>
              <a:rPr lang="en-US" sz="1000" dirty="0" smtClean="0"/>
              <a:t>16. </a:t>
            </a:r>
            <a:r>
              <a:rPr lang="en-US" sz="1000" dirty="0"/>
              <a:t>Economic Advisor</a:t>
            </a:r>
          </a:p>
          <a:p>
            <a:r>
              <a:rPr lang="en-US" sz="1000" dirty="0" smtClean="0"/>
              <a:t>17. </a:t>
            </a:r>
            <a:r>
              <a:rPr lang="en-US" sz="1000" dirty="0"/>
              <a:t>National Security </a:t>
            </a:r>
            <a:r>
              <a:rPr lang="en-US" sz="1000" dirty="0" smtClean="0"/>
              <a:t>Advisor</a:t>
            </a:r>
          </a:p>
          <a:p>
            <a:r>
              <a:rPr lang="en-US" sz="1000" dirty="0" smtClean="0"/>
              <a:t>18. Dir. of Cabinet Affairs</a:t>
            </a:r>
            <a:endParaRPr lang="en-US" sz="1000" dirty="0"/>
          </a:p>
          <a:p>
            <a:r>
              <a:rPr lang="en-US" sz="1000" dirty="0" smtClean="0"/>
              <a:t>19. </a:t>
            </a:r>
            <a:r>
              <a:rPr lang="en-US" sz="1000" dirty="0"/>
              <a:t>De-Regulation </a:t>
            </a:r>
            <a:r>
              <a:rPr lang="en-US" sz="1000" dirty="0" err="1" smtClean="0"/>
              <a:t>Coord</a:t>
            </a:r>
            <a:r>
              <a:rPr lang="en-US" sz="1000" dirty="0" smtClean="0"/>
              <a:t>. (1 </a:t>
            </a:r>
            <a:r>
              <a:rPr lang="en-US" sz="1000" dirty="0" err="1" smtClean="0"/>
              <a:t>yr</a:t>
            </a:r>
            <a:r>
              <a:rPr lang="en-US" sz="1000" dirty="0" smtClean="0"/>
              <a:t>)</a:t>
            </a:r>
          </a:p>
          <a:p>
            <a:r>
              <a:rPr lang="en-US" sz="1000" dirty="0" smtClean="0"/>
              <a:t>20. Dir. of Scheduling </a:t>
            </a:r>
            <a:r>
              <a:rPr lang="en-US" sz="1000" dirty="0"/>
              <a:t>&amp; </a:t>
            </a:r>
            <a:r>
              <a:rPr lang="en-US" sz="1000" dirty="0" smtClean="0"/>
              <a:t>Adv.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7200900" y="4389690"/>
            <a:ext cx="0" cy="1176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169478" y="2920503"/>
            <a:ext cx="0" cy="247668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299" y="4640286"/>
            <a:ext cx="2324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 smtClean="0"/>
              <a:t>First 20 WH Searches (not ranked)</a:t>
            </a:r>
            <a:endParaRPr lang="en-US" sz="1100" b="1" u="sng" dirty="0"/>
          </a:p>
        </p:txBody>
      </p:sp>
      <p:sp>
        <p:nvSpPr>
          <p:cNvPr id="89" name="Rectangle 88"/>
          <p:cNvSpPr/>
          <p:nvPr/>
        </p:nvSpPr>
        <p:spPr>
          <a:xfrm>
            <a:off x="4876800" y="3317816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Dir. of Legislative Affairs</a:t>
            </a:r>
            <a:endParaRPr lang="en-US" sz="65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486400" y="3317816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Dir. of Federalism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971800" y="3311534"/>
            <a:ext cx="533400" cy="532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Press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Secretary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85705" y="2996612"/>
            <a:ext cx="16706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u="sng" dirty="0" smtClean="0"/>
              <a:t>Intergovernmental Liaisons</a:t>
            </a:r>
            <a:endParaRPr lang="en-US" sz="1050" u="sng" dirty="0"/>
          </a:p>
        </p:txBody>
      </p:sp>
      <p:sp>
        <p:nvSpPr>
          <p:cNvPr id="62" name="Rectangle 61"/>
          <p:cNvSpPr/>
          <p:nvPr/>
        </p:nvSpPr>
        <p:spPr>
          <a:xfrm>
            <a:off x="332473" y="1896022"/>
            <a:ext cx="1143000" cy="10240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Legislative Strategy Group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(COS, VP, OMB Dir., Leg. </a:t>
            </a:r>
            <a:r>
              <a:rPr lang="en-US" sz="900" dirty="0" err="1" smtClean="0">
                <a:solidFill>
                  <a:schemeClr val="tx1"/>
                </a:solidFill>
              </a:rPr>
              <a:t>Affs</a:t>
            </a:r>
            <a:r>
              <a:rPr lang="en-US" sz="900" dirty="0" smtClean="0">
                <a:solidFill>
                  <a:schemeClr val="tx1"/>
                </a:solidFill>
              </a:rPr>
              <a:t>. Dir., 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+ 1-3 more)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524737" y="4011548"/>
            <a:ext cx="533400" cy="4204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Confirm.</a:t>
            </a:r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Liaison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(one </a:t>
            </a:r>
            <a:r>
              <a:rPr lang="en-US" sz="600" dirty="0" smtClean="0">
                <a:solidFill>
                  <a:schemeClr val="tx1"/>
                </a:solidFill>
              </a:rPr>
              <a:t>year</a:t>
            </a:r>
            <a:r>
              <a:rPr lang="en-US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566984" y="4011548"/>
            <a:ext cx="533400" cy="4204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Chief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Speech-writer</a:t>
            </a:r>
          </a:p>
        </p:txBody>
      </p:sp>
      <p:cxnSp>
        <p:nvCxnSpPr>
          <p:cNvPr id="85" name="Straight Connector 84"/>
          <p:cNvCxnSpPr>
            <a:stCxn id="29" idx="2"/>
            <a:endCxn id="84" idx="0"/>
          </p:cNvCxnSpPr>
          <p:nvPr/>
        </p:nvCxnSpPr>
        <p:spPr>
          <a:xfrm>
            <a:off x="3833684" y="3843858"/>
            <a:ext cx="0" cy="1676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4107182" y="2920503"/>
            <a:ext cx="20622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098365" y="3851059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443775" y="3851059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7350447" y="571109"/>
            <a:ext cx="1352035" cy="646671"/>
          </a:xfrm>
          <a:prstGeom prst="rect">
            <a:avLst/>
          </a:prstGeom>
          <a:solidFill>
            <a:srgbClr val="87776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The First Lady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177075" y="3311534"/>
            <a:ext cx="533400" cy="5272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Personnel</a:t>
            </a:r>
            <a:endParaRPr lang="en-US" sz="650" dirty="0">
              <a:solidFill>
                <a:schemeClr val="tx1"/>
              </a:solidFill>
            </a:endParaRP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Director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0" y="3023491"/>
            <a:ext cx="10119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u="sng" dirty="0" smtClean="0"/>
              <a:t>Cabinet Liaison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153401" y="3316006"/>
            <a:ext cx="819568" cy="12991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Cabinet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(Tiered</a:t>
            </a:r>
            <a:r>
              <a:rPr lang="en-US" sz="1050" dirty="0" smtClean="0">
                <a:solidFill>
                  <a:schemeClr val="tx1"/>
                </a:solidFill>
              </a:rPr>
              <a:t>)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53400" y="3316006"/>
            <a:ext cx="658127" cy="5817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Dir</a:t>
            </a:r>
            <a:r>
              <a:rPr lang="en-US" sz="650" dirty="0">
                <a:solidFill>
                  <a:schemeClr val="tx1"/>
                </a:solidFill>
              </a:rPr>
              <a:t>.</a:t>
            </a:r>
            <a:r>
              <a:rPr lang="en-US" sz="650" dirty="0" smtClean="0">
                <a:solidFill>
                  <a:schemeClr val="tx1"/>
                </a:solidFill>
              </a:rPr>
              <a:t> of Cabinet Affairs </a:t>
            </a:r>
          </a:p>
          <a:p>
            <a:pPr algn="ctr"/>
            <a:r>
              <a:rPr lang="en-US" sz="650" dirty="0" smtClean="0">
                <a:solidFill>
                  <a:schemeClr val="tx1"/>
                </a:solidFill>
              </a:rPr>
              <a:t>(a former Governor)</a:t>
            </a:r>
            <a:endParaRPr lang="en-US" sz="65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71032" y="3293556"/>
            <a:ext cx="819568" cy="12991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OMB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32473" y="3293556"/>
            <a:ext cx="658127" cy="5817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" dirty="0">
                <a:solidFill>
                  <a:schemeClr val="tx1"/>
                </a:solidFill>
              </a:rPr>
              <a:t>OMB</a:t>
            </a:r>
          </a:p>
          <a:p>
            <a:pPr algn="ctr"/>
            <a:r>
              <a:rPr lang="en-US" sz="650" dirty="0">
                <a:solidFill>
                  <a:schemeClr val="tx1"/>
                </a:solidFill>
              </a:rPr>
              <a:t>Director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606153" y="3855494"/>
            <a:ext cx="0" cy="1176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1476633" y="1378908"/>
            <a:ext cx="580767" cy="228599"/>
          </a:xfrm>
          <a:prstGeom prst="rect">
            <a:avLst/>
          </a:prstGeom>
          <a:solidFill>
            <a:srgbClr val="87776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Chief of Staff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736080" y="1378908"/>
            <a:ext cx="580767" cy="228599"/>
          </a:xfrm>
          <a:prstGeom prst="rect">
            <a:avLst/>
          </a:prstGeom>
          <a:solidFill>
            <a:srgbClr val="87776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Chief of Staff</a:t>
            </a:r>
          </a:p>
        </p:txBody>
      </p:sp>
      <p:cxnSp>
        <p:nvCxnSpPr>
          <p:cNvPr id="78" name="Straight Connector 77"/>
          <p:cNvCxnSpPr>
            <a:endCxn id="73" idx="0"/>
          </p:cNvCxnSpPr>
          <p:nvPr/>
        </p:nvCxnSpPr>
        <p:spPr>
          <a:xfrm>
            <a:off x="1767016" y="1236033"/>
            <a:ext cx="1" cy="142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026464" y="1232567"/>
            <a:ext cx="1" cy="142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796308" y="3930456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297440" y="3930457"/>
            <a:ext cx="5994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896846" y="3928973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1297440" y="3930456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380530" y="3853999"/>
            <a:ext cx="0" cy="7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630146" y="4008859"/>
            <a:ext cx="533400" cy="4204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Public Liaison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044764" y="4011548"/>
            <a:ext cx="533400" cy="4204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Political Affairs</a:t>
            </a:r>
            <a:endParaRPr lang="en-US" sz="700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443775" y="3926033"/>
            <a:ext cx="6545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08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C4CA362E03A40831C58E77BF6E65D" ma:contentTypeVersion="12" ma:contentTypeDescription="Create a new document." ma:contentTypeScope="" ma:versionID="5ce5c90880750d31e5ad97353da55926">
  <xsd:schema xmlns:xsd="http://www.w3.org/2001/XMLSchema" xmlns:xs="http://www.w3.org/2001/XMLSchema" xmlns:p="http://schemas.microsoft.com/office/2006/metadata/properties" xmlns:ns2="b768acbd-dc7f-4a24-9e54-842e75727939" xmlns:ns3="54e98812-b12a-4504-b572-6fcfe8934f27" targetNamespace="http://schemas.microsoft.com/office/2006/metadata/properties" ma:root="true" ma:fieldsID="8f9a491fc33d5dc8f7c5c50092fd8108" ns2:_="" ns3:_="">
    <xsd:import namespace="b768acbd-dc7f-4a24-9e54-842e75727939"/>
    <xsd:import namespace="54e98812-b12a-4504-b572-6fcfe8934f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8acbd-dc7f-4a24-9e54-842e75727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98812-b12a-4504-b572-6fcfe8934f2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B6402E-CFE2-498C-8F06-93B8FCCE58A6}"/>
</file>

<file path=customXml/itemProps2.xml><?xml version="1.0" encoding="utf-8"?>
<ds:datastoreItem xmlns:ds="http://schemas.openxmlformats.org/officeDocument/2006/customXml" ds:itemID="{CE407328-7490-4663-91E9-99599335C0C1}"/>
</file>

<file path=customXml/itemProps3.xml><?xml version="1.0" encoding="utf-8"?>
<ds:datastoreItem xmlns:ds="http://schemas.openxmlformats.org/officeDocument/2006/customXml" ds:itemID="{0BA0DB46-78A1-40EE-805C-EA58EF726467}"/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295</Words>
  <Application>Microsoft Office PowerPoint</Application>
  <PresentationFormat>On-screen Show (4:3)</PresentationFormat>
  <Paragraphs>102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</dc:creator>
  <cp:lastModifiedBy>Daniel</cp:lastModifiedBy>
  <cp:revision>53</cp:revision>
  <cp:lastPrinted>2012-10-04T19:53:33Z</cp:lastPrinted>
  <dcterms:created xsi:type="dcterms:W3CDTF">2012-09-07T22:52:20Z</dcterms:created>
  <dcterms:modified xsi:type="dcterms:W3CDTF">2013-02-19T23:32:23Z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0x01010097BC4CA362E03A40831C58E77BF6E65D</vt:lpwstr>
  </property>
</Properties>
</file>